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32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9753600" cy="7315200"/>
  <p:notesSz cx="6858000" cy="9144000"/>
  <p:embeddedFontLst>
    <p:embeddedFont>
      <p:font typeface="Arimo Bold" charset="1" panose="020B0704020202020204"/>
      <p:regular r:id="rId29"/>
    </p:embeddedFont>
    <p:embeddedFont>
      <p:font typeface="Arimo" charset="1" panose="020B0604020202020204"/>
      <p:regular r:id="rId30"/>
    </p:embeddedFont>
    <p:embeddedFont>
      <p:font typeface="Open Sans" charset="1" panose="00000000000000000000"/>
      <p:regular r:id="rId31"/>
    </p:embeddedFont>
    <p:embeddedFont>
      <p:font typeface="Open Sans Bold" charset="1" panose="00000000000000000000"/>
      <p:regular r:id="rId35"/>
    </p:embeddedFont>
    <p:embeddedFont>
      <p:font typeface="Canva Sans Bold" charset="1" panose="020B0803030501040103"/>
      <p:regular r:id="rId44"/>
    </p:embeddedFont>
    <p:embeddedFont>
      <p:font typeface="Bebas Neue Bold" charset="1" panose="020B0606020202050201"/>
      <p:regular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notesMasters/notesMaster1.xml" Type="http://schemas.openxmlformats.org/officeDocument/2006/relationships/notesMaster"/><Relationship Id="rId33" Target="theme/theme2.xml" Type="http://schemas.openxmlformats.org/officeDocument/2006/relationships/theme"/><Relationship Id="rId34" Target="notesSlides/notesSlide1.xml" Type="http://schemas.openxmlformats.org/officeDocument/2006/relationships/notesSlide"/><Relationship Id="rId35" Target="fonts/font35.fntdata" Type="http://schemas.openxmlformats.org/officeDocument/2006/relationships/font"/><Relationship Id="rId36" Target="notesSlides/notesSlide2.xml" Type="http://schemas.openxmlformats.org/officeDocument/2006/relationships/notesSlide"/><Relationship Id="rId37" Target="notesSlides/notesSlide3.xml" Type="http://schemas.openxmlformats.org/officeDocument/2006/relationships/notesSlide"/><Relationship Id="rId38" Target="notesSlides/notesSlide4.xml" Type="http://schemas.openxmlformats.org/officeDocument/2006/relationships/notesSlide"/><Relationship Id="rId39" Target="notesSlides/notesSlide5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6.xml" Type="http://schemas.openxmlformats.org/officeDocument/2006/relationships/notesSlide"/><Relationship Id="rId41" Target="notesSlides/notesSlide7.xml" Type="http://schemas.openxmlformats.org/officeDocument/2006/relationships/notesSlide"/><Relationship Id="rId42" Target="notesSlides/notesSlide8.xml" Type="http://schemas.openxmlformats.org/officeDocument/2006/relationships/notesSlide"/><Relationship Id="rId43" Target="notesSlides/notesSlide9.xml" Type="http://schemas.openxmlformats.org/officeDocument/2006/relationships/notesSlide"/><Relationship Id="rId44" Target="fonts/font44.fntdata" Type="http://schemas.openxmlformats.org/officeDocument/2006/relationships/font"/><Relationship Id="rId45" Target="notesSlides/notesSlide10.xml" Type="http://schemas.openxmlformats.org/officeDocument/2006/relationships/notesSlide"/><Relationship Id="rId46" Target="notesSlides/notesSlide11.xml" Type="http://schemas.openxmlformats.org/officeDocument/2006/relationships/notesSlide"/><Relationship Id="rId47" Target="notesSlides/notesSlide12.xml" Type="http://schemas.openxmlformats.org/officeDocument/2006/relationships/notesSlide"/><Relationship Id="rId48" Target="notesSlides/notesSlide13.xml" Type="http://schemas.openxmlformats.org/officeDocument/2006/relationships/notesSlide"/><Relationship Id="rId49" Target="notesSlides/notesSlide14.xml" Type="http://schemas.openxmlformats.org/officeDocument/2006/relationships/notesSlide"/><Relationship Id="rId5" Target="tableStyles.xml" Type="http://schemas.openxmlformats.org/officeDocument/2006/relationships/tableStyles"/><Relationship Id="rId50" Target="notesSlides/notesSlide15.xml" Type="http://schemas.openxmlformats.org/officeDocument/2006/relationships/notesSlide"/><Relationship Id="rId51" Target="notesSlides/notesSlide16.xml" Type="http://schemas.openxmlformats.org/officeDocument/2006/relationships/notesSlide"/><Relationship Id="rId52" Target="notesSlides/notesSlide17.xml" Type="http://schemas.openxmlformats.org/officeDocument/2006/relationships/notesSlide"/><Relationship Id="rId53" Target="notesSlides/notesSlide18.xml" Type="http://schemas.openxmlformats.org/officeDocument/2006/relationships/notesSlide"/><Relationship Id="rId54" Target="notesSlides/notesSlide19.xml" Type="http://schemas.openxmlformats.org/officeDocument/2006/relationships/notesSlide"/><Relationship Id="rId55" Target="fonts/font55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Quick poll in the chat, what does wildfire mean to you as an arborist? 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POLL: How often do wildfire concerns influence your projects?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FOCUS: wildfires can impact areas of a community that are not adjacent to 'wildlands'. </a:t>
            </a:r>
          </a:p>
          <a:p>
            <a:r>
              <a:rPr lang="en-US"/>
              <a:t/>
            </a:r>
          </a:p>
          <a:p>
            <a:r>
              <a:rPr lang="en-US"/>
              <a:t>All of these areas from wildland to urban, have trees and vegetation, just at varying levels.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"Before we can design for resilience, we need to understand how fire actually behaves."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May seem rudimentary, but we want to get the science down and connect it later on.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FOCUS: </a:t>
            </a:r>
          </a:p>
          <a:p>
            <a:r>
              <a:rPr lang="en-US"/>
              <a:t/>
            </a:r>
          </a:p>
          <a:p>
            <a:r>
              <a:rPr lang="en-US"/>
              <a:t>We can control the fuel and heat side of the fire triangle.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Fire Movement - Heat transfer</a:t>
            </a:r>
          </a:p>
          <a:p>
            <a:r>
              <a:rPr lang="en-US"/>
              <a:t/>
            </a:r>
          </a:p>
          <a:p>
            <a:r>
              <a:rPr lang="en-US"/>
              <a:t>FOCUS: Not all fire/heat transfer is done through direct contact with flames.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Take away any one of the legs of the triangle, lower the intensity of a fire. </a:t>
            </a:r>
          </a:p>
          <a:p>
            <a:r>
              <a:rPr lang="en-US"/>
              <a:t/>
            </a:r>
          </a:p>
          <a:p>
            <a:r>
              <a:rPr lang="en-US"/>
              <a:t>Will not discuss fire beahvior and intensity other than this: In wildfire mitigation view, we are trying to lower fire intensity as it relates to ecosystems and communities. </a:t>
            </a:r>
          </a:p>
          <a:p>
            <a:r>
              <a:rPr lang="en-US"/>
              <a:t/>
            </a:r>
          </a:p>
          <a:p>
            <a:r>
              <a:rPr lang="en-US"/>
              <a:t>FOCUS: Fuels are something that can be planned for and controlled to reduce wildfire risks.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>COVER: </a:t>
            </a:r>
          </a:p>
          <a:p>
            <a:r>
              <a:rPr lang="en-US"/>
              <a:t>Surface Fires - fire close to ground, low growing vegetation (grass, shrub dominated).</a:t>
            </a:r>
          </a:p>
          <a:p>
            <a:r>
              <a:rPr lang="en-US"/>
              <a:t/>
            </a:r>
          </a:p>
          <a:p>
            <a:r>
              <a:rPr lang="en-US"/>
              <a:t>DIFFERENCE IN FINE vs COARSE FUELS. (fine includes grass, pine needles) (coarse includes larger sticks/twigs/ limbs)</a:t>
            </a:r>
          </a:p>
          <a:p>
            <a:r>
              <a:rPr lang="en-US"/>
              <a:t/>
            </a:r>
          </a:p>
          <a:p>
            <a:r>
              <a:rPr lang="en-US"/>
              <a:t>CAMP FIRE ANALOGY</a:t>
            </a:r>
          </a:p>
          <a:p>
            <a:r>
              <a:rPr lang="en-US"/>
              <a:t/>
            </a:r>
          </a:p>
          <a:p>
            <a:r>
              <a:rPr lang="en-US"/>
              <a:t>Ember driven ignitions - Fires put off small pieces of burning material that can cause fires further on in a landscape. </a:t>
            </a:r>
          </a:p>
          <a:p>
            <a:r>
              <a:rPr lang="en-US"/>
              <a:t/>
            </a:r>
          </a:p>
          <a:p>
            <a:r>
              <a:rPr lang="en-US"/>
              <a:t>FOCUS: Design decisions influence whether fire remains on the ground or reaches structures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 Ladder Fuels</a:t>
            </a:r>
          </a:p>
          <a:p>
            <a:r>
              <a:rPr lang="en-US"/>
              <a:t/>
            </a:r>
          </a:p>
          <a:p>
            <a:r>
              <a:rPr lang="en-US"/>
              <a:t> Crown fire</a:t>
            </a:r>
          </a:p>
          <a:p>
            <a:r>
              <a:rPr lang="en-US"/>
              <a:t/>
            </a:r>
          </a:p>
          <a:p>
            <a:r>
              <a:rPr lang="en-US"/>
              <a:t>FOCUS: Reducing vertical and horizontal fuel continuity rather than attempting to eliminate all vegetation.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Benefits of Trees</a:t>
            </a:r>
          </a:p>
          <a:p>
            <a:r>
              <a:rPr lang="en-US"/>
              <a:t>	• Shade and cooling</a:t>
            </a:r>
          </a:p>
          <a:p>
            <a:r>
              <a:rPr lang="en-US"/>
              <a:t>	• Carbon storage</a:t>
            </a:r>
          </a:p>
          <a:p>
            <a:r>
              <a:rPr lang="en-US"/>
              <a:t>	• Stormwater management</a:t>
            </a:r>
          </a:p>
          <a:p>
            <a:r>
              <a:rPr lang="en-US"/>
              <a:t>Fire Hazards</a:t>
            </a:r>
          </a:p>
          <a:p>
            <a:r>
              <a:rPr lang="en-US"/>
              <a:t>	• Dead material</a:t>
            </a:r>
          </a:p>
          <a:p>
            <a:r>
              <a:rPr lang="en-US"/>
              <a:t>	• Dense canopies</a:t>
            </a:r>
          </a:p>
          <a:p>
            <a:r>
              <a:rPr lang="en-US"/>
              <a:t>	• Low branches</a:t>
            </a:r>
          </a:p>
          <a:p>
            <a:r>
              <a:rPr lang="en-US"/>
              <a:t>	• Poor species selection</a:t>
            </a:r>
          </a:p>
          <a:p>
            <a:r>
              <a:rPr lang="en-US"/>
              <a:t>	• Overhanging structures</a:t>
            </a:r>
          </a:p>
          <a:p>
            <a:r>
              <a:rPr lang="en-US"/>
              <a:t/>
            </a:r>
          </a:p>
          <a:p>
            <a:r>
              <a:rPr lang="en-US"/>
              <a:t>How Certified Arborists evaluate:</a:t>
            </a:r>
          </a:p>
          <a:p>
            <a:r>
              <a:rPr lang="en-US"/>
              <a:t>	• Tree condition</a:t>
            </a:r>
          </a:p>
          <a:p>
            <a:r>
              <a:rPr lang="en-US"/>
              <a:t>	• Fuel characteristics</a:t>
            </a:r>
          </a:p>
          <a:p>
            <a:r>
              <a:rPr lang="en-US"/>
              <a:t>	• Fuel continuity</a:t>
            </a:r>
          </a:p>
          <a:p>
            <a:r>
              <a:rPr lang="en-US"/>
              <a:t>- Tree placement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What hazards do we see in this photo? </a:t>
            </a:r>
          </a:p>
          <a:p>
            <a:r>
              <a:rPr lang="en-US"/>
              <a:t/>
            </a:r>
          </a:p>
          <a:p>
            <a:r>
              <a:rPr lang="en-US"/>
              <a:t>Vines in the eaves</a:t>
            </a:r>
          </a:p>
          <a:p>
            <a:r>
              <a:rPr lang="en-US"/>
              <a:t>Cycad not healthy? </a:t>
            </a:r>
          </a:p>
          <a:p>
            <a:r>
              <a:rPr lang="en-US"/>
              <a:t/>
            </a:r>
          </a:p>
          <a:p>
            <a:r>
              <a:rPr lang="en-US"/>
              <a:t>fine fuels right next to the home.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FOCUS: Defensible space is about modifying fire behavior—not removing all vegetation.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Structure </a:t>
            </a:r>
          </a:p>
          <a:p>
            <a:r>
              <a:rPr lang="en-US"/>
              <a:t/>
            </a:r>
          </a:p>
          <a:p>
            <a:r>
              <a:rPr lang="en-US"/>
              <a:t>Zone 1</a:t>
            </a:r>
          </a:p>
          <a:p>
            <a:r>
              <a:rPr lang="en-US"/>
              <a:t>Lean, clean, and green</a:t>
            </a:r>
          </a:p>
          <a:p>
            <a:r>
              <a:rPr lang="en-US"/>
              <a:t/>
            </a:r>
          </a:p>
          <a:p>
            <a:r>
              <a:rPr lang="en-US"/>
              <a:t>Zone 2</a:t>
            </a:r>
          </a:p>
          <a:p>
            <a:r>
              <a:rPr lang="en-US"/>
              <a:t>Fuel reduction and management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FOCUS: Defensible space is about modifying fire behavior not removing all vegetation.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Structure </a:t>
            </a:r>
          </a:p>
          <a:p>
            <a:r>
              <a:rPr lang="en-US"/>
              <a:t>Focusing on structure first, then areas around it. </a:t>
            </a:r>
          </a:p>
          <a:p>
            <a:r>
              <a:rPr lang="en-US"/>
              <a:t/>
            </a:r>
          </a:p>
          <a:p>
            <a:r>
              <a:rPr lang="en-US"/>
              <a:t>Design principles are as follows: </a:t>
            </a:r>
          </a:p>
          <a:p>
            <a:r>
              <a:rPr lang="en-US"/>
              <a:t>Separate</a:t>
            </a:r>
          </a:p>
          <a:p>
            <a:r>
              <a:rPr lang="en-US"/>
              <a:t>Reduce fuel continuity</a:t>
            </a:r>
          </a:p>
          <a:p>
            <a:r>
              <a:rPr lang="en-US"/>
              <a:t/>
            </a:r>
          </a:p>
          <a:p>
            <a:r>
              <a:rPr lang="en-US"/>
              <a:t>Interrupt</a:t>
            </a:r>
          </a:p>
          <a:p>
            <a:r>
              <a:rPr lang="en-US"/>
              <a:t>Break pathways for fire spread</a:t>
            </a:r>
          </a:p>
          <a:p>
            <a:r>
              <a:rPr lang="en-US"/>
              <a:t/>
            </a:r>
          </a:p>
          <a:p>
            <a:r>
              <a:rPr lang="en-US"/>
              <a:t>Maintain</a:t>
            </a:r>
          </a:p>
          <a:p>
            <a:r>
              <a:rPr lang="en-US"/>
              <a:t>Plan for long-term management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MUCH easier to do work prior to building or in planning stage than to retrofit afterwards.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FOCUS: Defensible space is about modifying fire behavior not removing all vegetation.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Structure </a:t>
            </a:r>
          </a:p>
          <a:p>
            <a:r>
              <a:rPr lang="en-US"/>
              <a:t>Focusing on structure first, then areas around it. </a:t>
            </a:r>
          </a:p>
          <a:p>
            <a:r>
              <a:rPr lang="en-US"/>
              <a:t/>
            </a:r>
          </a:p>
          <a:p>
            <a:r>
              <a:rPr lang="en-US"/>
              <a:t>Design principles are as follows: </a:t>
            </a:r>
          </a:p>
          <a:p>
            <a:r>
              <a:rPr lang="en-US"/>
              <a:t>Separate</a:t>
            </a:r>
          </a:p>
          <a:p>
            <a:r>
              <a:rPr lang="en-US"/>
              <a:t>Reduce fuel continuity</a:t>
            </a:r>
          </a:p>
          <a:p>
            <a:r>
              <a:rPr lang="en-US"/>
              <a:t/>
            </a:r>
          </a:p>
          <a:p>
            <a:r>
              <a:rPr lang="en-US"/>
              <a:t>Interrupt</a:t>
            </a:r>
          </a:p>
          <a:p>
            <a:r>
              <a:rPr lang="en-US"/>
              <a:t>Break pathways for fire spread</a:t>
            </a:r>
          </a:p>
          <a:p>
            <a:r>
              <a:rPr lang="en-US"/>
              <a:t/>
            </a:r>
          </a:p>
          <a:p>
            <a:r>
              <a:rPr lang="en-US"/>
              <a:t>Maintain</a:t>
            </a:r>
          </a:p>
          <a:p>
            <a:r>
              <a:rPr lang="en-US"/>
              <a:t>Plan for long-term management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MUCH easier to do work prior to building or in planning stage than to retrofit afterwards.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>Resilience starts with appropriate tree selection and maintenance.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Species Selection Factors</a:t>
            </a:r>
          </a:p>
          <a:p>
            <a:r>
              <a:rPr lang="en-US"/>
              <a:t>	• Moisture content</a:t>
            </a:r>
          </a:p>
          <a:p>
            <a:r>
              <a:rPr lang="en-US"/>
              <a:t>	• Branching structure</a:t>
            </a:r>
          </a:p>
          <a:p>
            <a:r>
              <a:rPr lang="en-US"/>
              <a:t>	• Bark characteristics</a:t>
            </a:r>
          </a:p>
          <a:p>
            <a:r>
              <a:rPr lang="en-US"/>
              <a:t>	• Maintenance requirements</a:t>
            </a:r>
          </a:p>
          <a:p>
            <a:r>
              <a:rPr lang="en-US"/>
              <a:t/>
            </a:r>
          </a:p>
          <a:p>
            <a:r>
              <a:rPr lang="en-US"/>
              <a:t>Pruning Best Practices</a:t>
            </a:r>
          </a:p>
          <a:p>
            <a:r>
              <a:rPr lang="en-US"/>
              <a:t>	• Reduce ladder fuels</a:t>
            </a:r>
          </a:p>
          <a:p>
            <a:r>
              <a:rPr lang="en-US"/>
              <a:t>	• Remove deadwood</a:t>
            </a:r>
          </a:p>
          <a:p>
            <a:r>
              <a:rPr lang="en-US"/>
              <a:t>	• Maintain appropriate canopy spacing</a:t>
            </a:r>
          </a:p>
          <a:p>
            <a:r>
              <a:rPr lang="en-US"/>
              <a:t/>
            </a:r>
          </a:p>
          <a:p>
            <a:r>
              <a:rPr lang="en-US"/>
              <a:t>Proper Maintenance Principles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>Resilience starts with appropriate tree selection and maintenance.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Species Selection Factors</a:t>
            </a:r>
          </a:p>
          <a:p>
            <a:r>
              <a:rPr lang="en-US"/>
              <a:t>	• Moisture content</a:t>
            </a:r>
          </a:p>
          <a:p>
            <a:r>
              <a:rPr lang="en-US"/>
              <a:t>	• Branching structure</a:t>
            </a:r>
          </a:p>
          <a:p>
            <a:r>
              <a:rPr lang="en-US"/>
              <a:t>	• Bark characteristics</a:t>
            </a:r>
          </a:p>
          <a:p>
            <a:r>
              <a:rPr lang="en-US"/>
              <a:t>	• Maintenance requirements</a:t>
            </a:r>
          </a:p>
          <a:p>
            <a:r>
              <a:rPr lang="en-US"/>
              <a:t>Pruning Best Practices</a:t>
            </a:r>
          </a:p>
          <a:p>
            <a:r>
              <a:rPr lang="en-US"/>
              <a:t>	• Reduce ladder fuels</a:t>
            </a:r>
          </a:p>
          <a:p>
            <a:r>
              <a:rPr lang="en-US"/>
              <a:t>	• Remove deadwood</a:t>
            </a:r>
          </a:p>
          <a:p>
            <a:r>
              <a:rPr lang="en-US"/>
              <a:t>	• Maintain appropriate canopy spacing</a:t>
            </a:r>
          </a:p>
          <a:p>
            <a:r>
              <a:rPr lang="en-US"/>
              <a:t>Preservation Principles</a:t>
            </a:r>
          </a:p>
          <a:p>
            <a:r>
              <a:rPr lang="en-US"/>
              <a:t>	• Avoid over-thinning</a:t>
            </a:r>
          </a:p>
          <a:p>
            <a:r>
              <a:rPr lang="en-US"/>
              <a:t>	• Retain healthy mature trees</a:t>
            </a:r>
          </a:p>
          <a:p>
            <a:r>
              <a:rPr lang="en-US"/>
              <a:t>	• Protect ecosystem services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>Resilience starts with appropriate tree selection and maintenance.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Species Selection Factors</a:t>
            </a:r>
          </a:p>
          <a:p>
            <a:r>
              <a:rPr lang="en-US"/>
              <a:t>	• Moisture content</a:t>
            </a:r>
          </a:p>
          <a:p>
            <a:r>
              <a:rPr lang="en-US"/>
              <a:t>	• Branching structure</a:t>
            </a:r>
          </a:p>
          <a:p>
            <a:r>
              <a:rPr lang="en-US"/>
              <a:t>	• Bark characteristics</a:t>
            </a:r>
          </a:p>
          <a:p>
            <a:r>
              <a:rPr lang="en-US"/>
              <a:t>	• Maintenance requirements</a:t>
            </a:r>
          </a:p>
          <a:p>
            <a:r>
              <a:rPr lang="en-US"/>
              <a:t>Pruning Best Practices</a:t>
            </a:r>
          </a:p>
          <a:p>
            <a:r>
              <a:rPr lang="en-US"/>
              <a:t>	• Reduce ladder fuels</a:t>
            </a:r>
          </a:p>
          <a:p>
            <a:r>
              <a:rPr lang="en-US"/>
              <a:t>	• Remove deadwood</a:t>
            </a:r>
          </a:p>
          <a:p>
            <a:r>
              <a:rPr lang="en-US"/>
              <a:t>	• Maintain appropriate canopy spacing</a:t>
            </a:r>
          </a:p>
          <a:p>
            <a:r>
              <a:rPr lang="en-US"/>
              <a:t>Preservation Principles</a:t>
            </a:r>
          </a:p>
          <a:p>
            <a:r>
              <a:rPr lang="en-US"/>
              <a:t>	• Avoid over-thinning</a:t>
            </a:r>
          </a:p>
          <a:p>
            <a:r>
              <a:rPr lang="en-US"/>
              <a:t>	• Retain healthy mature trees</a:t>
            </a:r>
          </a:p>
          <a:p>
            <a:r>
              <a:rPr lang="en-US"/>
              <a:t>	• Protect ecosystem services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>Resilience starts with appropriate tree selection and maintenance.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Species Selection Factors</a:t>
            </a:r>
          </a:p>
          <a:p>
            <a:r>
              <a:rPr lang="en-US"/>
              <a:t>	• Moisture content</a:t>
            </a:r>
          </a:p>
          <a:p>
            <a:r>
              <a:rPr lang="en-US"/>
              <a:t>	• Branching structure</a:t>
            </a:r>
          </a:p>
          <a:p>
            <a:r>
              <a:rPr lang="en-US"/>
              <a:t>	• Bark characteristics</a:t>
            </a:r>
          </a:p>
          <a:p>
            <a:r>
              <a:rPr lang="en-US"/>
              <a:t>	• Maintenance requirements</a:t>
            </a:r>
          </a:p>
          <a:p>
            <a:r>
              <a:rPr lang="en-US"/>
              <a:t>Pruning Best Practices</a:t>
            </a:r>
          </a:p>
          <a:p>
            <a:r>
              <a:rPr lang="en-US"/>
              <a:t>	• Reduce ladder fuels</a:t>
            </a:r>
          </a:p>
          <a:p>
            <a:r>
              <a:rPr lang="en-US"/>
              <a:t>	• Remove deadwood</a:t>
            </a:r>
          </a:p>
          <a:p>
            <a:r>
              <a:rPr lang="en-US"/>
              <a:t>	• Maintain appropriate canopy spacing</a:t>
            </a:r>
          </a:p>
          <a:p>
            <a:r>
              <a:rPr lang="en-US"/>
              <a:t>Preservation Principles</a:t>
            </a:r>
          </a:p>
          <a:p>
            <a:r>
              <a:rPr lang="en-US"/>
              <a:t>	• Avoid over-thinning</a:t>
            </a:r>
          </a:p>
          <a:p>
            <a:r>
              <a:rPr lang="en-US"/>
              <a:t>	• Retain healthy mature trees</a:t>
            </a:r>
          </a:p>
          <a:p>
            <a:r>
              <a:rPr lang="en-US"/>
              <a:t>	• Protect ecosystem services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>Resilience starts with appropriate tree selection and maintenance.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Species Selection Factors</a:t>
            </a:r>
          </a:p>
          <a:p>
            <a:r>
              <a:rPr lang="en-US"/>
              <a:t>	• Moisture content</a:t>
            </a:r>
          </a:p>
          <a:p>
            <a:r>
              <a:rPr lang="en-US"/>
              <a:t>	• Branching structure</a:t>
            </a:r>
          </a:p>
          <a:p>
            <a:r>
              <a:rPr lang="en-US"/>
              <a:t>	• Bark characteristics</a:t>
            </a:r>
          </a:p>
          <a:p>
            <a:r>
              <a:rPr lang="en-US"/>
              <a:t>	• Maintenance requirements</a:t>
            </a:r>
          </a:p>
          <a:p>
            <a:r>
              <a:rPr lang="en-US"/>
              <a:t>Pruning Best Practices</a:t>
            </a:r>
          </a:p>
          <a:p>
            <a:r>
              <a:rPr lang="en-US"/>
              <a:t>	• Reduce ladder fuels</a:t>
            </a:r>
          </a:p>
          <a:p>
            <a:r>
              <a:rPr lang="en-US"/>
              <a:t>	• Remove deadwood</a:t>
            </a:r>
          </a:p>
          <a:p>
            <a:r>
              <a:rPr lang="en-US"/>
              <a:t>	• Maintain appropriate canopy spacing</a:t>
            </a:r>
          </a:p>
          <a:p>
            <a:r>
              <a:rPr lang="en-US"/>
              <a:t>Preservation Principles</a:t>
            </a:r>
          </a:p>
          <a:p>
            <a:r>
              <a:rPr lang="en-US"/>
              <a:t>	• Avoid over-thinning</a:t>
            </a:r>
          </a:p>
          <a:p>
            <a:r>
              <a:rPr lang="en-US"/>
              <a:t>	• Retain healthy mature trees</a:t>
            </a:r>
          </a:p>
          <a:p>
            <a:r>
              <a:rPr lang="en-US"/>
              <a:t>	• Protect ecosystem services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Three Things to Remember</a:t>
            </a:r>
          </a:p>
          <a:p>
            <a:r>
              <a:rPr lang="en-US"/>
              <a:t/>
            </a:r>
          </a:p>
          <a:p>
            <a:r>
              <a:rPr lang="en-US"/>
              <a:t>- Trees are part of the solution when properly managed.</a:t>
            </a:r>
          </a:p>
          <a:p>
            <a:r>
              <a:rPr lang="en-US"/>
              <a:t>- Defensible space is a design opportunity, not just a compliance requirement.</a:t>
            </a:r>
          </a:p>
          <a:p>
            <a:r>
              <a:rPr lang="en-US"/>
              <a:t>- Landscape architects and Certified Arborists are critical partners in creating fire-adapted communities.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ISA Texas puts on a Wildfire Risk Reduction Qualification Course for Arborists.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7.jpeg" Type="http://schemas.openxmlformats.org/officeDocument/2006/relationships/image"/><Relationship Id="rId4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2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2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2.pn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2.pn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svg" Type="http://schemas.openxmlformats.org/officeDocument/2006/relationships/image"/><Relationship Id="rId11" Target="../media/image19.png" Type="http://schemas.openxmlformats.org/officeDocument/2006/relationships/image"/><Relationship Id="rId2" Target="../notesSlides/notesSlide6.xml" Type="http://schemas.openxmlformats.org/officeDocument/2006/relationships/notesSlide"/><Relationship Id="rId3" Target="../media/image2.pn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svg" Type="http://schemas.openxmlformats.org/officeDocument/2006/relationships/image"/><Relationship Id="rId11" Target="../media/image19.png" Type="http://schemas.openxmlformats.org/officeDocument/2006/relationships/image"/><Relationship Id="rId2" Target="../notesSlides/notesSlide7.xml" Type="http://schemas.openxmlformats.org/officeDocument/2006/relationships/notesSlide"/><Relationship Id="rId3" Target="../media/image2.pn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2.png" Type="http://schemas.openxmlformats.org/officeDocument/2006/relationships/image"/><Relationship Id="rId4" Target="../media/image20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2.png" Type="http://schemas.openxmlformats.org/officeDocument/2006/relationships/image"/><Relationship Id="rId4" Target="../media/image2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2.png" Type="http://schemas.openxmlformats.org/officeDocument/2006/relationships/image"/><Relationship Id="rId4" Target="../media/image2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2.png" Type="http://schemas.openxmlformats.org/officeDocument/2006/relationships/image"/><Relationship Id="rId4" Target="../media/image2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2.png" Type="http://schemas.openxmlformats.org/officeDocument/2006/relationships/image"/><Relationship Id="rId4" Target="../media/image24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2.png" Type="http://schemas.openxmlformats.org/officeDocument/2006/relationships/image"/><Relationship Id="rId4" Target="../media/image25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2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2.png" Type="http://schemas.openxmlformats.org/officeDocument/2006/relationships/image"/><Relationship Id="rId4" Target="../media/image27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2.png" Type="http://schemas.openxmlformats.org/officeDocument/2006/relationships/image"/><Relationship Id="rId4" Target="../media/image28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2.png" Type="http://schemas.openxmlformats.org/officeDocument/2006/relationships/image"/><Relationship Id="rId4" Target="../media/image29.png" Type="http://schemas.openxmlformats.org/officeDocument/2006/relationships/image"/><Relationship Id="rId5" Target="../media/image30.png" Type="http://schemas.openxmlformats.org/officeDocument/2006/relationships/image"/><Relationship Id="rId6" Target="../media/image31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2.png" Type="http://schemas.openxmlformats.org/officeDocument/2006/relationships/image"/><Relationship Id="rId4" Target="../media/image2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9.xml" Type="http://schemas.openxmlformats.org/officeDocument/2006/relationships/notesSlide"/><Relationship Id="rId3" Target="../media/image32.jpeg" Type="http://schemas.openxmlformats.org/officeDocument/2006/relationships/image"/><Relationship Id="rId4" Target="../media/image33.png" Type="http://schemas.openxmlformats.org/officeDocument/2006/relationships/image"/><Relationship Id="rId5" Target="../media/image34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9753600" cy="7315200"/>
            <a:chOff x="0" y="0"/>
            <a:chExt cx="13004800" cy="9753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9753600"/>
            </a:xfrm>
            <a:custGeom>
              <a:avLst/>
              <a:gdLst/>
              <a:ahLst/>
              <a:cxnLst/>
              <a:rect r="r" b="b" t="t" l="l"/>
              <a:pathLst>
                <a:path h="9753600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407" t="0" r="-740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140105" y="5192287"/>
            <a:ext cx="1473389" cy="1473389"/>
            <a:chOff x="0" y="0"/>
            <a:chExt cx="4813922" cy="481392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3935" cy="4813935"/>
            </a:xfrm>
            <a:custGeom>
              <a:avLst/>
              <a:gdLst/>
              <a:ahLst/>
              <a:cxnLst/>
              <a:rect r="r" b="b" t="t" l="l"/>
              <a:pathLst>
                <a:path h="4813935" w="4813935">
                  <a:moveTo>
                    <a:pt x="0" y="0"/>
                  </a:moveTo>
                  <a:lnTo>
                    <a:pt x="4813935" y="0"/>
                  </a:lnTo>
                  <a:lnTo>
                    <a:pt x="4813935" y="4813935"/>
                  </a:lnTo>
                  <a:lnTo>
                    <a:pt x="0" y="4813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296831" y="228153"/>
            <a:ext cx="9159938" cy="1780110"/>
          </a:xfrm>
          <a:custGeom>
            <a:avLst/>
            <a:gdLst/>
            <a:ahLst/>
            <a:cxnLst/>
            <a:rect r="r" b="b" t="t" l="l"/>
            <a:pathLst>
              <a:path h="1780110" w="9159938">
                <a:moveTo>
                  <a:pt x="0" y="0"/>
                </a:moveTo>
                <a:lnTo>
                  <a:pt x="9159938" y="0"/>
                </a:lnTo>
                <a:lnTo>
                  <a:pt x="9159938" y="1780109"/>
                </a:lnTo>
                <a:lnTo>
                  <a:pt x="0" y="17801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52816" r="0" b="-26363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05590" y="5585694"/>
            <a:ext cx="3455943" cy="1079982"/>
          </a:xfrm>
          <a:custGeom>
            <a:avLst/>
            <a:gdLst/>
            <a:ahLst/>
            <a:cxnLst/>
            <a:rect r="r" b="b" t="t" l="l"/>
            <a:pathLst>
              <a:path h="1079982" w="3455943">
                <a:moveTo>
                  <a:pt x="0" y="0"/>
                </a:moveTo>
                <a:lnTo>
                  <a:pt x="3455943" y="0"/>
                </a:lnTo>
                <a:lnTo>
                  <a:pt x="3455943" y="1079982"/>
                </a:lnTo>
                <a:lnTo>
                  <a:pt x="0" y="10799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3407" r="-3786" b="-43407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05590" y="5585694"/>
            <a:ext cx="3455943" cy="1079982"/>
          </a:xfrm>
          <a:custGeom>
            <a:avLst/>
            <a:gdLst/>
            <a:ahLst/>
            <a:cxnLst/>
            <a:rect r="r" b="b" t="t" l="l"/>
            <a:pathLst>
              <a:path h="1079982" w="3455943">
                <a:moveTo>
                  <a:pt x="0" y="0"/>
                </a:moveTo>
                <a:lnTo>
                  <a:pt x="3455943" y="0"/>
                </a:lnTo>
                <a:lnTo>
                  <a:pt x="3455943" y="1079982"/>
                </a:lnTo>
                <a:lnTo>
                  <a:pt x="0" y="10799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4469" y="334889"/>
            <a:ext cx="8984663" cy="1490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43"/>
              </a:lnSpc>
            </a:pPr>
            <a:r>
              <a:rPr lang="en-US" b="true" sz="2817" spc="39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Designing for Fire </a:t>
            </a:r>
            <a:r>
              <a:rPr lang="en-US" b="true" sz="2817" spc="39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Resilience: </a:t>
            </a:r>
          </a:p>
          <a:p>
            <a:pPr algn="ctr">
              <a:lnSpc>
                <a:spcPts val="3943"/>
              </a:lnSpc>
            </a:pPr>
            <a:r>
              <a:rPr lang="en-US" b="true" sz="2817" spc="39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Trees, Defensible Space, and </a:t>
            </a:r>
          </a:p>
          <a:p>
            <a:pPr algn="ctr">
              <a:lnSpc>
                <a:spcPts val="3944"/>
              </a:lnSpc>
            </a:pPr>
            <a:r>
              <a:rPr lang="en-US" b="true" sz="2817" spc="39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the Built Environment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224518" y="6852656"/>
            <a:ext cx="3412001" cy="325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252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TFSWEB.TAMU.EDU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1" b="-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90735" y="873395"/>
            <a:ext cx="3801266" cy="5737879"/>
            <a:chOff x="0" y="0"/>
            <a:chExt cx="5068354" cy="765050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068316" cy="7650480"/>
            </a:xfrm>
            <a:custGeom>
              <a:avLst/>
              <a:gdLst/>
              <a:ahLst/>
              <a:cxnLst/>
              <a:rect r="r" b="b" t="t" l="l"/>
              <a:pathLst>
                <a:path h="7650480" w="5068316">
                  <a:moveTo>
                    <a:pt x="5068316" y="159385"/>
                  </a:moveTo>
                  <a:lnTo>
                    <a:pt x="5068316" y="7491095"/>
                  </a:lnTo>
                  <a:cubicBezTo>
                    <a:pt x="5068316" y="7579106"/>
                    <a:pt x="4996815" y="7650480"/>
                    <a:pt x="4908931" y="7650480"/>
                  </a:cubicBezTo>
                  <a:lnTo>
                    <a:pt x="159385" y="7650480"/>
                  </a:lnTo>
                  <a:cubicBezTo>
                    <a:pt x="71501" y="7650353"/>
                    <a:pt x="0" y="7578852"/>
                    <a:pt x="0" y="7490968"/>
                  </a:cubicBezTo>
                  <a:lnTo>
                    <a:pt x="0" y="159385"/>
                  </a:lnTo>
                  <a:cubicBezTo>
                    <a:pt x="0" y="71501"/>
                    <a:pt x="71501" y="0"/>
                    <a:pt x="159385" y="0"/>
                  </a:cubicBezTo>
                  <a:lnTo>
                    <a:pt x="4909058" y="0"/>
                  </a:lnTo>
                  <a:cubicBezTo>
                    <a:pt x="4996942" y="0"/>
                    <a:pt x="5068316" y="71501"/>
                    <a:pt x="5068316" y="159385"/>
                  </a:cubicBezTo>
                  <a:close/>
                </a:path>
              </a:pathLst>
            </a:custGeom>
            <a:blipFill>
              <a:blip r:embed="rId3"/>
              <a:stretch>
                <a:fillRect l="-294" t="0" r="-294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880100" y="2645605"/>
            <a:ext cx="4109871" cy="3469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5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1. Understand wildfire behavior and how it moves in the landscape </a:t>
            </a:r>
          </a:p>
          <a:p>
            <a:pPr algn="l">
              <a:lnSpc>
                <a:spcPts val="2520"/>
              </a:lnSpc>
            </a:pPr>
          </a:p>
          <a:p>
            <a:pPr algn="l">
              <a:lnSpc>
                <a:spcPts val="2520"/>
              </a:lnSpc>
            </a:pPr>
            <a:r>
              <a:rPr lang="en-US" sz="1800" spc="25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2. </a:t>
            </a:r>
            <a:r>
              <a:rPr lang="en-US" sz="1800" spc="25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Evaluate landscape through an arborist’s view and emphasize the importance of vegetation maintenance</a:t>
            </a:r>
          </a:p>
          <a:p>
            <a:pPr algn="l">
              <a:lnSpc>
                <a:spcPts val="2520"/>
              </a:lnSpc>
            </a:pPr>
          </a:p>
          <a:p>
            <a:pPr algn="l">
              <a:lnSpc>
                <a:spcPts val="2520"/>
              </a:lnSpc>
            </a:pPr>
            <a:r>
              <a:rPr lang="en-US" sz="1800" spc="25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3. </a:t>
            </a:r>
            <a:r>
              <a:rPr lang="en-US" sz="1800" spc="25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Apply defensible-space principles through design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876800" y="1480074"/>
            <a:ext cx="4089030" cy="481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spc="391">
                <a:solidFill>
                  <a:srgbClr val="2E5235"/>
                </a:solidFill>
                <a:latin typeface="Open Sans"/>
                <a:ea typeface="Open Sans"/>
                <a:cs typeface="Open Sans"/>
                <a:sym typeface="Open Sans"/>
              </a:rPr>
              <a:t>Course Objectives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72939" y="1787427"/>
            <a:ext cx="5968556" cy="4442465"/>
            <a:chOff x="0" y="0"/>
            <a:chExt cx="4301043" cy="320131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301081" cy="3201353"/>
            </a:xfrm>
            <a:custGeom>
              <a:avLst/>
              <a:gdLst/>
              <a:ahLst/>
              <a:cxnLst/>
              <a:rect r="r" b="b" t="t" l="l"/>
              <a:pathLst>
                <a:path h="3201353" w="4301081">
                  <a:moveTo>
                    <a:pt x="4165780" y="3201353"/>
                  </a:moveTo>
                  <a:lnTo>
                    <a:pt x="135190" y="3201353"/>
                  </a:lnTo>
                  <a:cubicBezTo>
                    <a:pt x="60592" y="3201353"/>
                    <a:pt x="0" y="3137323"/>
                    <a:pt x="0" y="3058389"/>
                  </a:cubicBezTo>
                  <a:lnTo>
                    <a:pt x="0" y="142850"/>
                  </a:lnTo>
                  <a:cubicBezTo>
                    <a:pt x="0" y="64025"/>
                    <a:pt x="60592" y="0"/>
                    <a:pt x="135190" y="0"/>
                  </a:cubicBezTo>
                  <a:lnTo>
                    <a:pt x="4165780" y="0"/>
                  </a:lnTo>
                  <a:cubicBezTo>
                    <a:pt x="4240482" y="0"/>
                    <a:pt x="4301081" y="64025"/>
                    <a:pt x="4301081" y="142850"/>
                  </a:cubicBezTo>
                  <a:lnTo>
                    <a:pt x="4301081" y="3058389"/>
                  </a:lnTo>
                  <a:cubicBezTo>
                    <a:pt x="4301081" y="3137323"/>
                    <a:pt x="4240482" y="3201353"/>
                    <a:pt x="4165884" y="3201353"/>
                  </a:cubicBezTo>
                  <a:close/>
                </a:path>
              </a:pathLst>
            </a:custGeom>
            <a:blipFill>
              <a:blip r:embed="rId3"/>
              <a:stretch>
                <a:fillRect l="-2755" t="-4674" r="-2930" b="-5102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" b="-1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2745143" y="973813"/>
            <a:ext cx="4263313" cy="48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WHY THIS MATTERS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328050" y="3116312"/>
            <a:ext cx="3243393" cy="1044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spc="27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Wildfire is a design issue, not just a wildland issue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515772" y="1355214"/>
            <a:ext cx="8728657" cy="5228466"/>
          </a:xfrm>
          <a:custGeom>
            <a:avLst/>
            <a:gdLst/>
            <a:ahLst/>
            <a:cxnLst/>
            <a:rect r="r" b="b" t="t" l="l"/>
            <a:pathLst>
              <a:path h="5228466" w="8728657">
                <a:moveTo>
                  <a:pt x="0" y="0"/>
                </a:moveTo>
                <a:lnTo>
                  <a:pt x="8728657" y="0"/>
                </a:lnTo>
                <a:lnTo>
                  <a:pt x="8728657" y="5228466"/>
                </a:lnTo>
                <a:lnTo>
                  <a:pt x="0" y="52284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0" y="2213127"/>
            <a:ext cx="4092498" cy="3573185"/>
          </a:xfrm>
          <a:custGeom>
            <a:avLst/>
            <a:gdLst/>
            <a:ahLst/>
            <a:cxnLst/>
            <a:rect r="r" b="b" t="t" l="l"/>
            <a:pathLst>
              <a:path h="3573185" w="4092498">
                <a:moveTo>
                  <a:pt x="0" y="0"/>
                </a:moveTo>
                <a:lnTo>
                  <a:pt x="4092498" y="0"/>
                </a:lnTo>
                <a:lnTo>
                  <a:pt x="4092498" y="3573185"/>
                </a:lnTo>
                <a:lnTo>
                  <a:pt x="0" y="35731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099520" y="1188777"/>
            <a:ext cx="5554561" cy="48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FIRE SCIENCE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616435" y="2192710"/>
            <a:ext cx="6137165" cy="2872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4"/>
              </a:lnSpc>
            </a:pPr>
            <a:r>
              <a:rPr lang="en-US" sz="1653" spc="229" b="tru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Three elements must be present and combined before combustion can occur or continue</a:t>
            </a:r>
          </a:p>
          <a:p>
            <a:pPr algn="l">
              <a:lnSpc>
                <a:spcPts val="2314"/>
              </a:lnSpc>
            </a:pPr>
          </a:p>
          <a:p>
            <a:pPr algn="l" marL="356998" indent="-178499" lvl="1">
              <a:lnSpc>
                <a:spcPts val="2314"/>
              </a:lnSpc>
              <a:buFont typeface="Arial"/>
              <a:buChar char="•"/>
            </a:pPr>
            <a:r>
              <a:rPr lang="en-US" b="true" sz="1653" spc="22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Oxygen: Ambient air contains 21% oxygen.</a:t>
            </a:r>
          </a:p>
          <a:p>
            <a:pPr algn="l">
              <a:lnSpc>
                <a:spcPts val="2314"/>
              </a:lnSpc>
            </a:pPr>
          </a:p>
          <a:p>
            <a:pPr algn="l" marL="356998" indent="-178499" lvl="1">
              <a:lnSpc>
                <a:spcPts val="2314"/>
              </a:lnSpc>
              <a:buFont typeface="Arial"/>
              <a:buChar char="•"/>
            </a:pPr>
            <a:r>
              <a:rPr lang="en-US" b="true" sz="1653" spc="22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Fuel: Source of combustible gas, liquid or solid must be present </a:t>
            </a:r>
          </a:p>
          <a:p>
            <a:pPr algn="l">
              <a:lnSpc>
                <a:spcPts val="2314"/>
              </a:lnSpc>
            </a:pPr>
          </a:p>
          <a:p>
            <a:pPr algn="l" marL="356998" indent="-178499" lvl="1">
              <a:lnSpc>
                <a:spcPts val="2314"/>
              </a:lnSpc>
              <a:buFont typeface="Arial"/>
              <a:buChar char="•"/>
            </a:pPr>
            <a:r>
              <a:rPr lang="en-US" b="true" sz="1653" spc="22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Heat Source: Must be present</a:t>
            </a:r>
          </a:p>
          <a:p>
            <a:pPr algn="ctr">
              <a:lnSpc>
                <a:spcPts val="2315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4128513" y="2624222"/>
            <a:ext cx="5507996" cy="3199639"/>
          </a:xfrm>
          <a:custGeom>
            <a:avLst/>
            <a:gdLst/>
            <a:ahLst/>
            <a:cxnLst/>
            <a:rect r="r" b="b" t="t" l="l"/>
            <a:pathLst>
              <a:path h="3199639" w="5507996">
                <a:moveTo>
                  <a:pt x="0" y="0"/>
                </a:moveTo>
                <a:lnTo>
                  <a:pt x="5507996" y="0"/>
                </a:lnTo>
                <a:lnTo>
                  <a:pt x="5507996" y="3199639"/>
                </a:lnTo>
                <a:lnTo>
                  <a:pt x="0" y="31996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11" id="11"/>
          <p:cNvSpPr txBox="true"/>
          <p:nvPr/>
        </p:nvSpPr>
        <p:spPr>
          <a:xfrm rot="0">
            <a:off x="1546292" y="1056980"/>
            <a:ext cx="6661017" cy="976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HOW FIRE MOVES THROUGH THE LANDSCAPE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85994" y="2182720"/>
            <a:ext cx="3851699" cy="4025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0148" indent="-255074" lvl="1">
              <a:lnSpc>
                <a:spcPts val="3308"/>
              </a:lnSpc>
              <a:buFont typeface="Arial"/>
              <a:buChar char="•"/>
            </a:pPr>
            <a:r>
              <a:rPr lang="en-US" b="true" sz="2362" spc="328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Radiation</a:t>
            </a:r>
          </a:p>
          <a:p>
            <a:pPr algn="l" marL="690879" indent="-230293" lvl="2">
              <a:lnSpc>
                <a:spcPts val="2239"/>
              </a:lnSpc>
              <a:buFont typeface="Arial"/>
              <a:buChar char="⚬"/>
            </a:pPr>
            <a:r>
              <a:rPr lang="en-US" b="true" sz="1599" spc="222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H</a:t>
            </a:r>
            <a:r>
              <a:rPr lang="en-US" b="true" sz="1599" spc="222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eat dries surrounding fuels and can ignite them</a:t>
            </a:r>
          </a:p>
          <a:p>
            <a:pPr algn="l">
              <a:lnSpc>
                <a:spcPts val="2239"/>
              </a:lnSpc>
            </a:pPr>
          </a:p>
          <a:p>
            <a:pPr algn="l" marL="510148" indent="-255074" lvl="1">
              <a:lnSpc>
                <a:spcPts val="3308"/>
              </a:lnSpc>
              <a:buFont typeface="Arial"/>
              <a:buChar char="•"/>
            </a:pPr>
            <a:r>
              <a:rPr lang="en-US" b="true" sz="2362" spc="328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Convection</a:t>
            </a:r>
          </a:p>
          <a:p>
            <a:pPr algn="l" marL="690879" indent="-230293" lvl="2">
              <a:lnSpc>
                <a:spcPts val="2239"/>
              </a:lnSpc>
              <a:buFont typeface="Arial"/>
              <a:buChar char="⚬"/>
            </a:pPr>
            <a:r>
              <a:rPr lang="en-US" b="true" sz="1599" spc="222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Hot air </a:t>
            </a:r>
            <a:r>
              <a:rPr lang="en-US" b="true" sz="1599" spc="222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preheating what is above it. Dries taller fuels and can ignite them</a:t>
            </a:r>
          </a:p>
          <a:p>
            <a:pPr algn="l">
              <a:lnSpc>
                <a:spcPts val="2239"/>
              </a:lnSpc>
            </a:pPr>
          </a:p>
          <a:p>
            <a:pPr algn="l" marL="510148" indent="-255074" lvl="1">
              <a:lnSpc>
                <a:spcPts val="3308"/>
              </a:lnSpc>
              <a:buFont typeface="Arial"/>
              <a:buChar char="•"/>
            </a:pPr>
            <a:r>
              <a:rPr lang="en-US" b="true" sz="2362" spc="328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Conductio</a:t>
            </a:r>
            <a:r>
              <a:rPr lang="en-US" b="true" sz="2362" spc="328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n</a:t>
            </a:r>
          </a:p>
          <a:p>
            <a:pPr algn="l" marL="690879" indent="-230293" lvl="2">
              <a:lnSpc>
                <a:spcPts val="2240"/>
              </a:lnSpc>
              <a:buFont typeface="Arial"/>
              <a:buChar char="⚬"/>
            </a:pPr>
            <a:r>
              <a:rPr lang="en-US" b="true" sz="1599" spc="223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Heat moving from one fuel particle to another through direct contact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43044" y="2333573"/>
            <a:ext cx="9274113" cy="4228049"/>
          </a:xfrm>
          <a:custGeom>
            <a:avLst/>
            <a:gdLst/>
            <a:ahLst/>
            <a:cxnLst/>
            <a:rect r="r" b="b" t="t" l="l"/>
            <a:pathLst>
              <a:path h="4228049" w="9274113">
                <a:moveTo>
                  <a:pt x="0" y="0"/>
                </a:moveTo>
                <a:lnTo>
                  <a:pt x="9274113" y="0"/>
                </a:lnTo>
                <a:lnTo>
                  <a:pt x="9274113" y="4228050"/>
                </a:lnTo>
                <a:lnTo>
                  <a:pt x="0" y="4228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546292" y="1056980"/>
            <a:ext cx="6661017" cy="976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HOW FIRE MOVES THROUGH THE LANDSCAPE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731520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3" y="0"/>
                </a:lnTo>
                <a:lnTo>
                  <a:pt x="1419763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099520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3" y="0"/>
                </a:lnTo>
                <a:lnTo>
                  <a:pt x="1419763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460337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3" y="0"/>
                </a:lnTo>
                <a:lnTo>
                  <a:pt x="1419763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780941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3" y="0"/>
                </a:lnTo>
                <a:lnTo>
                  <a:pt x="1419763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107617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3" y="0"/>
                </a:lnTo>
                <a:lnTo>
                  <a:pt x="1419763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434293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4" y="0"/>
                </a:lnTo>
                <a:lnTo>
                  <a:pt x="1419764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312198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4" y="0"/>
                </a:lnTo>
                <a:lnTo>
                  <a:pt x="1419764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0631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4" y="0"/>
                </a:lnTo>
                <a:lnTo>
                  <a:pt x="1419764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22727" y="3639203"/>
            <a:ext cx="1896556" cy="1716383"/>
          </a:xfrm>
          <a:custGeom>
            <a:avLst/>
            <a:gdLst/>
            <a:ahLst/>
            <a:cxnLst/>
            <a:rect r="r" b="b" t="t" l="l"/>
            <a:pathLst>
              <a:path h="1716383" w="1896556">
                <a:moveTo>
                  <a:pt x="0" y="0"/>
                </a:moveTo>
                <a:lnTo>
                  <a:pt x="1896556" y="0"/>
                </a:lnTo>
                <a:lnTo>
                  <a:pt x="1896556" y="1716383"/>
                </a:lnTo>
                <a:lnTo>
                  <a:pt x="0" y="17163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656655" y="1395511"/>
            <a:ext cx="3098764" cy="4050672"/>
          </a:xfrm>
          <a:custGeom>
            <a:avLst/>
            <a:gdLst/>
            <a:ahLst/>
            <a:cxnLst/>
            <a:rect r="r" b="b" t="t" l="l"/>
            <a:pathLst>
              <a:path h="4050672" w="3098764">
                <a:moveTo>
                  <a:pt x="0" y="0"/>
                </a:moveTo>
                <a:lnTo>
                  <a:pt x="3098764" y="0"/>
                </a:lnTo>
                <a:lnTo>
                  <a:pt x="3098764" y="4050672"/>
                </a:lnTo>
                <a:lnTo>
                  <a:pt x="0" y="40506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7596552" y="1395511"/>
            <a:ext cx="4079933" cy="4142064"/>
          </a:xfrm>
          <a:custGeom>
            <a:avLst/>
            <a:gdLst/>
            <a:ahLst/>
            <a:cxnLst/>
            <a:rect r="r" b="b" t="t" l="l"/>
            <a:pathLst>
              <a:path h="4142064" w="4079933">
                <a:moveTo>
                  <a:pt x="0" y="0"/>
                </a:moveTo>
                <a:lnTo>
                  <a:pt x="4079933" y="0"/>
                </a:lnTo>
                <a:lnTo>
                  <a:pt x="4079933" y="4142064"/>
                </a:lnTo>
                <a:lnTo>
                  <a:pt x="0" y="41420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223416" y="4266842"/>
            <a:ext cx="1569851" cy="1169539"/>
          </a:xfrm>
          <a:custGeom>
            <a:avLst/>
            <a:gdLst/>
            <a:ahLst/>
            <a:cxnLst/>
            <a:rect r="r" b="b" t="t" l="l"/>
            <a:pathLst>
              <a:path h="1169539" w="1569851">
                <a:moveTo>
                  <a:pt x="0" y="0"/>
                </a:moveTo>
                <a:lnTo>
                  <a:pt x="1569851" y="0"/>
                </a:lnTo>
                <a:lnTo>
                  <a:pt x="1569851" y="1169538"/>
                </a:lnTo>
                <a:lnTo>
                  <a:pt x="0" y="116953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425350" y="4851611"/>
            <a:ext cx="475658" cy="594572"/>
          </a:xfrm>
          <a:custGeom>
            <a:avLst/>
            <a:gdLst/>
            <a:ahLst/>
            <a:cxnLst/>
            <a:rect r="r" b="b" t="t" l="l"/>
            <a:pathLst>
              <a:path h="594572" w="475658">
                <a:moveTo>
                  <a:pt x="0" y="0"/>
                </a:moveTo>
                <a:lnTo>
                  <a:pt x="475658" y="0"/>
                </a:lnTo>
                <a:lnTo>
                  <a:pt x="475658" y="594572"/>
                </a:lnTo>
                <a:lnTo>
                  <a:pt x="0" y="594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770513" y="4851611"/>
            <a:ext cx="475658" cy="594572"/>
          </a:xfrm>
          <a:custGeom>
            <a:avLst/>
            <a:gdLst/>
            <a:ahLst/>
            <a:cxnLst/>
            <a:rect r="r" b="b" t="t" l="l"/>
            <a:pathLst>
              <a:path h="594572" w="475658">
                <a:moveTo>
                  <a:pt x="0" y="0"/>
                </a:moveTo>
                <a:lnTo>
                  <a:pt x="475657" y="0"/>
                </a:lnTo>
                <a:lnTo>
                  <a:pt x="475657" y="594572"/>
                </a:lnTo>
                <a:lnTo>
                  <a:pt x="0" y="594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203573" y="4851611"/>
            <a:ext cx="475658" cy="594572"/>
          </a:xfrm>
          <a:custGeom>
            <a:avLst/>
            <a:gdLst/>
            <a:ahLst/>
            <a:cxnLst/>
            <a:rect r="r" b="b" t="t" l="l"/>
            <a:pathLst>
              <a:path h="594572" w="475658">
                <a:moveTo>
                  <a:pt x="0" y="0"/>
                </a:moveTo>
                <a:lnTo>
                  <a:pt x="475657" y="0"/>
                </a:lnTo>
                <a:lnTo>
                  <a:pt x="475657" y="594572"/>
                </a:lnTo>
                <a:lnTo>
                  <a:pt x="0" y="594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2894786" y="4863593"/>
            <a:ext cx="475658" cy="594572"/>
          </a:xfrm>
          <a:custGeom>
            <a:avLst/>
            <a:gdLst/>
            <a:ahLst/>
            <a:cxnLst/>
            <a:rect r="r" b="b" t="t" l="l"/>
            <a:pathLst>
              <a:path h="594572" w="475658">
                <a:moveTo>
                  <a:pt x="0" y="0"/>
                </a:moveTo>
                <a:lnTo>
                  <a:pt x="475658" y="0"/>
                </a:lnTo>
                <a:lnTo>
                  <a:pt x="475658" y="594572"/>
                </a:lnTo>
                <a:lnTo>
                  <a:pt x="0" y="594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4206589" y="2790012"/>
            <a:ext cx="2050304" cy="2680136"/>
          </a:xfrm>
          <a:custGeom>
            <a:avLst/>
            <a:gdLst/>
            <a:ahLst/>
            <a:cxnLst/>
            <a:rect r="r" b="b" t="t" l="l"/>
            <a:pathLst>
              <a:path h="2680136" w="2050304">
                <a:moveTo>
                  <a:pt x="0" y="0"/>
                </a:moveTo>
                <a:lnTo>
                  <a:pt x="2050304" y="0"/>
                </a:lnTo>
                <a:lnTo>
                  <a:pt x="2050304" y="2680136"/>
                </a:lnTo>
                <a:lnTo>
                  <a:pt x="0" y="26801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3594267" y="3729800"/>
            <a:ext cx="1896556" cy="1716383"/>
          </a:xfrm>
          <a:custGeom>
            <a:avLst/>
            <a:gdLst/>
            <a:ahLst/>
            <a:cxnLst/>
            <a:rect r="r" b="b" t="t" l="l"/>
            <a:pathLst>
              <a:path h="1716383" w="1896556">
                <a:moveTo>
                  <a:pt x="0" y="0"/>
                </a:moveTo>
                <a:lnTo>
                  <a:pt x="1896555" y="0"/>
                </a:lnTo>
                <a:lnTo>
                  <a:pt x="1896555" y="1716383"/>
                </a:lnTo>
                <a:lnTo>
                  <a:pt x="0" y="17163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4585999" y="4875576"/>
            <a:ext cx="475658" cy="594572"/>
          </a:xfrm>
          <a:custGeom>
            <a:avLst/>
            <a:gdLst/>
            <a:ahLst/>
            <a:cxnLst/>
            <a:rect r="r" b="b" t="t" l="l"/>
            <a:pathLst>
              <a:path h="594572" w="475658">
                <a:moveTo>
                  <a:pt x="0" y="0"/>
                </a:moveTo>
                <a:lnTo>
                  <a:pt x="475658" y="0"/>
                </a:lnTo>
                <a:lnTo>
                  <a:pt x="475658" y="594572"/>
                </a:lnTo>
                <a:lnTo>
                  <a:pt x="0" y="594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6277213" y="4887558"/>
            <a:ext cx="475658" cy="594572"/>
          </a:xfrm>
          <a:custGeom>
            <a:avLst/>
            <a:gdLst/>
            <a:ahLst/>
            <a:cxnLst/>
            <a:rect r="r" b="b" t="t" l="l"/>
            <a:pathLst>
              <a:path h="594572" w="475658">
                <a:moveTo>
                  <a:pt x="0" y="0"/>
                </a:moveTo>
                <a:lnTo>
                  <a:pt x="475657" y="0"/>
                </a:lnTo>
                <a:lnTo>
                  <a:pt x="475657" y="594572"/>
                </a:lnTo>
                <a:lnTo>
                  <a:pt x="0" y="594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7968426" y="4899541"/>
            <a:ext cx="475658" cy="594572"/>
          </a:xfrm>
          <a:custGeom>
            <a:avLst/>
            <a:gdLst/>
            <a:ahLst/>
            <a:cxnLst/>
            <a:rect r="r" b="b" t="t" l="l"/>
            <a:pathLst>
              <a:path h="594572" w="475658">
                <a:moveTo>
                  <a:pt x="0" y="0"/>
                </a:moveTo>
                <a:lnTo>
                  <a:pt x="475657" y="0"/>
                </a:lnTo>
                <a:lnTo>
                  <a:pt x="475657" y="594572"/>
                </a:lnTo>
                <a:lnTo>
                  <a:pt x="0" y="594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425350" y="6186688"/>
            <a:ext cx="8902899" cy="348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4"/>
              </a:lnSpc>
              <a:spcBef>
                <a:spcPct val="0"/>
              </a:spcBef>
            </a:pPr>
            <a:r>
              <a:rPr lang="en-US" sz="2010" spc="28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Ground → Shrubs → Lower Branches → Canopy → Structure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1853" y="778126"/>
            <a:ext cx="6661017" cy="976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HOW FIRE MOVES THROUGH THE LANDSCAPE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41813" y="2468122"/>
            <a:ext cx="3418940" cy="586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56998" indent="-178499" lvl="1">
              <a:lnSpc>
                <a:spcPts val="2314"/>
              </a:lnSpc>
              <a:buFont typeface="Arial"/>
              <a:buChar char="•"/>
            </a:pPr>
            <a:r>
              <a:rPr lang="en-US" b="true" sz="1653" spc="22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Surface Fires</a:t>
            </a:r>
          </a:p>
          <a:p>
            <a:pPr algn="l" marL="356998" indent="-178499" lvl="1">
              <a:lnSpc>
                <a:spcPts val="2315"/>
              </a:lnSpc>
              <a:buFont typeface="Arial"/>
              <a:buChar char="•"/>
            </a:pPr>
            <a:r>
              <a:rPr lang="en-US" b="true" sz="1653" spc="23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Ember Driven Ignitions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731520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3" y="0"/>
                </a:lnTo>
                <a:lnTo>
                  <a:pt x="1419763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099520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3" y="0"/>
                </a:lnTo>
                <a:lnTo>
                  <a:pt x="1419763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460337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3" y="0"/>
                </a:lnTo>
                <a:lnTo>
                  <a:pt x="1419763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780941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3" y="0"/>
                </a:lnTo>
                <a:lnTo>
                  <a:pt x="1419763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107617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3" y="0"/>
                </a:lnTo>
                <a:lnTo>
                  <a:pt x="1419763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434293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4" y="0"/>
                </a:lnTo>
                <a:lnTo>
                  <a:pt x="1419764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312198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4" y="0"/>
                </a:lnTo>
                <a:lnTo>
                  <a:pt x="1419764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0631" y="5355586"/>
            <a:ext cx="1419763" cy="759573"/>
          </a:xfrm>
          <a:custGeom>
            <a:avLst/>
            <a:gdLst/>
            <a:ahLst/>
            <a:cxnLst/>
            <a:rect r="r" b="b" t="t" l="l"/>
            <a:pathLst>
              <a:path h="759573" w="1419763">
                <a:moveTo>
                  <a:pt x="0" y="0"/>
                </a:moveTo>
                <a:lnTo>
                  <a:pt x="1419764" y="0"/>
                </a:lnTo>
                <a:lnTo>
                  <a:pt x="1419764" y="759574"/>
                </a:lnTo>
                <a:lnTo>
                  <a:pt x="0" y="759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22727" y="3639203"/>
            <a:ext cx="1896556" cy="1716383"/>
          </a:xfrm>
          <a:custGeom>
            <a:avLst/>
            <a:gdLst/>
            <a:ahLst/>
            <a:cxnLst/>
            <a:rect r="r" b="b" t="t" l="l"/>
            <a:pathLst>
              <a:path h="1716383" w="1896556">
                <a:moveTo>
                  <a:pt x="0" y="0"/>
                </a:moveTo>
                <a:lnTo>
                  <a:pt x="1896556" y="0"/>
                </a:lnTo>
                <a:lnTo>
                  <a:pt x="1896556" y="1716383"/>
                </a:lnTo>
                <a:lnTo>
                  <a:pt x="0" y="17163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656655" y="1395511"/>
            <a:ext cx="3098764" cy="4050672"/>
          </a:xfrm>
          <a:custGeom>
            <a:avLst/>
            <a:gdLst/>
            <a:ahLst/>
            <a:cxnLst/>
            <a:rect r="r" b="b" t="t" l="l"/>
            <a:pathLst>
              <a:path h="4050672" w="3098764">
                <a:moveTo>
                  <a:pt x="0" y="0"/>
                </a:moveTo>
                <a:lnTo>
                  <a:pt x="3098764" y="0"/>
                </a:lnTo>
                <a:lnTo>
                  <a:pt x="3098764" y="4050672"/>
                </a:lnTo>
                <a:lnTo>
                  <a:pt x="0" y="40506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7596552" y="1395511"/>
            <a:ext cx="4079933" cy="4142064"/>
          </a:xfrm>
          <a:custGeom>
            <a:avLst/>
            <a:gdLst/>
            <a:ahLst/>
            <a:cxnLst/>
            <a:rect r="r" b="b" t="t" l="l"/>
            <a:pathLst>
              <a:path h="4142064" w="4079933">
                <a:moveTo>
                  <a:pt x="0" y="0"/>
                </a:moveTo>
                <a:lnTo>
                  <a:pt x="4079933" y="0"/>
                </a:lnTo>
                <a:lnTo>
                  <a:pt x="4079933" y="4142064"/>
                </a:lnTo>
                <a:lnTo>
                  <a:pt x="0" y="41420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223416" y="4266842"/>
            <a:ext cx="1569851" cy="1169539"/>
          </a:xfrm>
          <a:custGeom>
            <a:avLst/>
            <a:gdLst/>
            <a:ahLst/>
            <a:cxnLst/>
            <a:rect r="r" b="b" t="t" l="l"/>
            <a:pathLst>
              <a:path h="1169539" w="1569851">
                <a:moveTo>
                  <a:pt x="0" y="0"/>
                </a:moveTo>
                <a:lnTo>
                  <a:pt x="1569851" y="0"/>
                </a:lnTo>
                <a:lnTo>
                  <a:pt x="1569851" y="1169538"/>
                </a:lnTo>
                <a:lnTo>
                  <a:pt x="0" y="116953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425350" y="4851611"/>
            <a:ext cx="475658" cy="594572"/>
          </a:xfrm>
          <a:custGeom>
            <a:avLst/>
            <a:gdLst/>
            <a:ahLst/>
            <a:cxnLst/>
            <a:rect r="r" b="b" t="t" l="l"/>
            <a:pathLst>
              <a:path h="594572" w="475658">
                <a:moveTo>
                  <a:pt x="0" y="0"/>
                </a:moveTo>
                <a:lnTo>
                  <a:pt x="475658" y="0"/>
                </a:lnTo>
                <a:lnTo>
                  <a:pt x="475658" y="594572"/>
                </a:lnTo>
                <a:lnTo>
                  <a:pt x="0" y="594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770513" y="4851611"/>
            <a:ext cx="475658" cy="594572"/>
          </a:xfrm>
          <a:custGeom>
            <a:avLst/>
            <a:gdLst/>
            <a:ahLst/>
            <a:cxnLst/>
            <a:rect r="r" b="b" t="t" l="l"/>
            <a:pathLst>
              <a:path h="594572" w="475658">
                <a:moveTo>
                  <a:pt x="0" y="0"/>
                </a:moveTo>
                <a:lnTo>
                  <a:pt x="475657" y="0"/>
                </a:lnTo>
                <a:lnTo>
                  <a:pt x="475657" y="594572"/>
                </a:lnTo>
                <a:lnTo>
                  <a:pt x="0" y="594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203573" y="4851611"/>
            <a:ext cx="475658" cy="594572"/>
          </a:xfrm>
          <a:custGeom>
            <a:avLst/>
            <a:gdLst/>
            <a:ahLst/>
            <a:cxnLst/>
            <a:rect r="r" b="b" t="t" l="l"/>
            <a:pathLst>
              <a:path h="594572" w="475658">
                <a:moveTo>
                  <a:pt x="0" y="0"/>
                </a:moveTo>
                <a:lnTo>
                  <a:pt x="475657" y="0"/>
                </a:lnTo>
                <a:lnTo>
                  <a:pt x="475657" y="594572"/>
                </a:lnTo>
                <a:lnTo>
                  <a:pt x="0" y="594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2894786" y="4863593"/>
            <a:ext cx="475658" cy="594572"/>
          </a:xfrm>
          <a:custGeom>
            <a:avLst/>
            <a:gdLst/>
            <a:ahLst/>
            <a:cxnLst/>
            <a:rect r="r" b="b" t="t" l="l"/>
            <a:pathLst>
              <a:path h="594572" w="475658">
                <a:moveTo>
                  <a:pt x="0" y="0"/>
                </a:moveTo>
                <a:lnTo>
                  <a:pt x="475658" y="0"/>
                </a:lnTo>
                <a:lnTo>
                  <a:pt x="475658" y="594572"/>
                </a:lnTo>
                <a:lnTo>
                  <a:pt x="0" y="594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4206589" y="2790012"/>
            <a:ext cx="2050304" cy="2680136"/>
          </a:xfrm>
          <a:custGeom>
            <a:avLst/>
            <a:gdLst/>
            <a:ahLst/>
            <a:cxnLst/>
            <a:rect r="r" b="b" t="t" l="l"/>
            <a:pathLst>
              <a:path h="2680136" w="2050304">
                <a:moveTo>
                  <a:pt x="0" y="0"/>
                </a:moveTo>
                <a:lnTo>
                  <a:pt x="2050304" y="0"/>
                </a:lnTo>
                <a:lnTo>
                  <a:pt x="2050304" y="2680136"/>
                </a:lnTo>
                <a:lnTo>
                  <a:pt x="0" y="26801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3594267" y="3729800"/>
            <a:ext cx="1896556" cy="1716383"/>
          </a:xfrm>
          <a:custGeom>
            <a:avLst/>
            <a:gdLst/>
            <a:ahLst/>
            <a:cxnLst/>
            <a:rect r="r" b="b" t="t" l="l"/>
            <a:pathLst>
              <a:path h="1716383" w="1896556">
                <a:moveTo>
                  <a:pt x="0" y="0"/>
                </a:moveTo>
                <a:lnTo>
                  <a:pt x="1896555" y="0"/>
                </a:lnTo>
                <a:lnTo>
                  <a:pt x="1896555" y="1716383"/>
                </a:lnTo>
                <a:lnTo>
                  <a:pt x="0" y="17163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4585999" y="4875576"/>
            <a:ext cx="475658" cy="594572"/>
          </a:xfrm>
          <a:custGeom>
            <a:avLst/>
            <a:gdLst/>
            <a:ahLst/>
            <a:cxnLst/>
            <a:rect r="r" b="b" t="t" l="l"/>
            <a:pathLst>
              <a:path h="594572" w="475658">
                <a:moveTo>
                  <a:pt x="0" y="0"/>
                </a:moveTo>
                <a:lnTo>
                  <a:pt x="475658" y="0"/>
                </a:lnTo>
                <a:lnTo>
                  <a:pt x="475658" y="594572"/>
                </a:lnTo>
                <a:lnTo>
                  <a:pt x="0" y="594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6277213" y="4887558"/>
            <a:ext cx="475658" cy="594572"/>
          </a:xfrm>
          <a:custGeom>
            <a:avLst/>
            <a:gdLst/>
            <a:ahLst/>
            <a:cxnLst/>
            <a:rect r="r" b="b" t="t" l="l"/>
            <a:pathLst>
              <a:path h="594572" w="475658">
                <a:moveTo>
                  <a:pt x="0" y="0"/>
                </a:moveTo>
                <a:lnTo>
                  <a:pt x="475657" y="0"/>
                </a:lnTo>
                <a:lnTo>
                  <a:pt x="475657" y="594572"/>
                </a:lnTo>
                <a:lnTo>
                  <a:pt x="0" y="594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7968426" y="4899541"/>
            <a:ext cx="475658" cy="594572"/>
          </a:xfrm>
          <a:custGeom>
            <a:avLst/>
            <a:gdLst/>
            <a:ahLst/>
            <a:cxnLst/>
            <a:rect r="r" b="b" t="t" l="l"/>
            <a:pathLst>
              <a:path h="594572" w="475658">
                <a:moveTo>
                  <a:pt x="0" y="0"/>
                </a:moveTo>
                <a:lnTo>
                  <a:pt x="475657" y="0"/>
                </a:lnTo>
                <a:lnTo>
                  <a:pt x="475657" y="594572"/>
                </a:lnTo>
                <a:lnTo>
                  <a:pt x="0" y="594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1672282" y="6186688"/>
            <a:ext cx="6409036" cy="348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4"/>
              </a:lnSpc>
              <a:spcBef>
                <a:spcPct val="0"/>
              </a:spcBef>
            </a:pPr>
            <a:r>
              <a:rPr lang="en-US" sz="2010" spc="28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Horizontal movement → Vertical Movement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1853" y="778126"/>
            <a:ext cx="6661017" cy="976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HOW FIRE MOVES THROUGH THE LANDSCAPE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41813" y="2468122"/>
            <a:ext cx="3418940" cy="586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56998" indent="-178499" lvl="1">
              <a:lnSpc>
                <a:spcPts val="2314"/>
              </a:lnSpc>
              <a:buFont typeface="Arial"/>
              <a:buChar char="•"/>
            </a:pPr>
            <a:r>
              <a:rPr lang="en-US" b="true" sz="1653" spc="22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Ladder Fuels</a:t>
            </a:r>
          </a:p>
          <a:p>
            <a:pPr algn="l" marL="356998" indent="-178499" lvl="1">
              <a:lnSpc>
                <a:spcPts val="2315"/>
              </a:lnSpc>
              <a:buFont typeface="Arial"/>
              <a:buChar char="•"/>
            </a:pPr>
            <a:r>
              <a:rPr lang="en-US" b="true" sz="1653" spc="23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Crown Fire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731520" y="1379866"/>
            <a:ext cx="3478375" cy="5203814"/>
          </a:xfrm>
          <a:custGeom>
            <a:avLst/>
            <a:gdLst/>
            <a:ahLst/>
            <a:cxnLst/>
            <a:rect r="r" b="b" t="t" l="l"/>
            <a:pathLst>
              <a:path h="5203814" w="3478375">
                <a:moveTo>
                  <a:pt x="0" y="0"/>
                </a:moveTo>
                <a:lnTo>
                  <a:pt x="3478375" y="0"/>
                </a:lnTo>
                <a:lnTo>
                  <a:pt x="3478375" y="5203814"/>
                </a:lnTo>
                <a:lnTo>
                  <a:pt x="0" y="52038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11" id="11"/>
          <p:cNvSpPr txBox="true"/>
          <p:nvPr/>
        </p:nvSpPr>
        <p:spPr>
          <a:xfrm rot="0">
            <a:off x="1506965" y="748578"/>
            <a:ext cx="6739670" cy="48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WHAT ARE LADDER FUELS?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7107" y="2606348"/>
            <a:ext cx="4011494" cy="2045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8124" indent="-254062" lvl="1">
              <a:lnSpc>
                <a:spcPts val="3295"/>
              </a:lnSpc>
              <a:buFont typeface="Arial"/>
              <a:buChar char="•"/>
            </a:pPr>
            <a:r>
              <a:rPr lang="en-US" sz="2353" spc="328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Live or dead fuel that provides vertical continuity from surface to canopy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44790" y="1794414"/>
            <a:ext cx="9264021" cy="3726373"/>
          </a:xfrm>
          <a:custGeom>
            <a:avLst/>
            <a:gdLst/>
            <a:ahLst/>
            <a:cxnLst/>
            <a:rect r="r" b="b" t="t" l="l"/>
            <a:pathLst>
              <a:path h="3726373" w="9264021">
                <a:moveTo>
                  <a:pt x="0" y="0"/>
                </a:moveTo>
                <a:lnTo>
                  <a:pt x="9264020" y="0"/>
                </a:lnTo>
                <a:lnTo>
                  <a:pt x="9264020" y="3726372"/>
                </a:lnTo>
                <a:lnTo>
                  <a:pt x="0" y="37263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86455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099520" y="748578"/>
            <a:ext cx="5554561" cy="976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7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RISK VS </a:t>
            </a:r>
          </a:p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FIRE RESILIENCE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5789" y="6180420"/>
            <a:ext cx="7702021" cy="580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Goal: Healthy trees in the right place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544681" y="829579"/>
            <a:ext cx="5620133" cy="5901140"/>
          </a:xfrm>
          <a:custGeom>
            <a:avLst/>
            <a:gdLst/>
            <a:ahLst/>
            <a:cxnLst/>
            <a:rect r="r" b="b" t="t" l="l"/>
            <a:pathLst>
              <a:path h="5901140" w="5620133">
                <a:moveTo>
                  <a:pt x="0" y="0"/>
                </a:moveTo>
                <a:lnTo>
                  <a:pt x="5620134" y="0"/>
                </a:lnTo>
                <a:lnTo>
                  <a:pt x="5620134" y="5901140"/>
                </a:lnTo>
                <a:lnTo>
                  <a:pt x="0" y="5901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164815" y="1246286"/>
            <a:ext cx="3184344" cy="692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98"/>
              </a:lnSpc>
              <a:spcBef>
                <a:spcPct val="0"/>
              </a:spcBef>
            </a:pPr>
            <a:r>
              <a:rPr lang="en-US" b="true" sz="2000" spc="280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RISK MANAGEMENT</a:t>
            </a:r>
          </a:p>
          <a:p>
            <a:pPr algn="ctr" marL="0" indent="0" lvl="0">
              <a:lnSpc>
                <a:spcPts val="2799"/>
              </a:lnSpc>
              <a:spcBef>
                <a:spcPct val="0"/>
              </a:spcBef>
            </a:pPr>
            <a:r>
              <a:rPr lang="en-US" b="true" sz="2000" spc="280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SCENARIOS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745829" y="1737661"/>
            <a:ext cx="8276251" cy="4500332"/>
          </a:xfrm>
          <a:custGeom>
            <a:avLst/>
            <a:gdLst/>
            <a:ahLst/>
            <a:cxnLst/>
            <a:rect r="r" b="b" t="t" l="l"/>
            <a:pathLst>
              <a:path h="4500332" w="8276251">
                <a:moveTo>
                  <a:pt x="0" y="0"/>
                </a:moveTo>
                <a:lnTo>
                  <a:pt x="8276251" y="0"/>
                </a:lnTo>
                <a:lnTo>
                  <a:pt x="8276251" y="4500332"/>
                </a:lnTo>
                <a:lnTo>
                  <a:pt x="0" y="45003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484016" y="747488"/>
            <a:ext cx="6547875" cy="48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DEFENSIBLE SPACE VS DESIGN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209585" y="1228913"/>
            <a:ext cx="7334429" cy="5500822"/>
          </a:xfrm>
          <a:custGeom>
            <a:avLst/>
            <a:gdLst/>
            <a:ahLst/>
            <a:cxnLst/>
            <a:rect r="r" b="b" t="t" l="l"/>
            <a:pathLst>
              <a:path h="5500822" w="7334429">
                <a:moveTo>
                  <a:pt x="0" y="0"/>
                </a:moveTo>
                <a:lnTo>
                  <a:pt x="7334430" y="0"/>
                </a:lnTo>
                <a:lnTo>
                  <a:pt x="7334430" y="5500822"/>
                </a:lnTo>
                <a:lnTo>
                  <a:pt x="0" y="55008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484016" y="747488"/>
            <a:ext cx="6547875" cy="48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STRUCTURE IGNITION ZONES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579331" y="2019190"/>
            <a:ext cx="8594938" cy="3276820"/>
          </a:xfrm>
          <a:custGeom>
            <a:avLst/>
            <a:gdLst/>
            <a:ahLst/>
            <a:cxnLst/>
            <a:rect r="r" b="b" t="t" l="l"/>
            <a:pathLst>
              <a:path h="3276820" w="8594938">
                <a:moveTo>
                  <a:pt x="0" y="0"/>
                </a:moveTo>
                <a:lnTo>
                  <a:pt x="8594938" y="0"/>
                </a:lnTo>
                <a:lnTo>
                  <a:pt x="8594938" y="3276820"/>
                </a:lnTo>
                <a:lnTo>
                  <a:pt x="0" y="32768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484016" y="747488"/>
            <a:ext cx="6547875" cy="48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STRUCTURE IGNITION ZONES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62898" y="1662952"/>
            <a:ext cx="9373611" cy="4920728"/>
          </a:xfrm>
          <a:custGeom>
            <a:avLst/>
            <a:gdLst/>
            <a:ahLst/>
            <a:cxnLst/>
            <a:rect r="r" b="b" t="t" l="l"/>
            <a:pathLst>
              <a:path h="4920728" w="9373611">
                <a:moveTo>
                  <a:pt x="0" y="0"/>
                </a:moveTo>
                <a:lnTo>
                  <a:pt x="9373611" y="0"/>
                </a:lnTo>
                <a:lnTo>
                  <a:pt x="9373611" y="4920728"/>
                </a:lnTo>
                <a:lnTo>
                  <a:pt x="0" y="4920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284628" y="815684"/>
            <a:ext cx="3184344" cy="69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99"/>
              </a:lnSpc>
              <a:spcBef>
                <a:spcPct val="0"/>
              </a:spcBef>
            </a:pPr>
            <a:r>
              <a:rPr lang="en-US" b="true" sz="2000" spc="280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RISK </a:t>
            </a:r>
            <a:r>
              <a:rPr lang="en-US" b="true" sz="2000" spc="280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MANAG</a:t>
            </a:r>
            <a:r>
              <a:rPr lang="en-US" b="true" sz="2000" spc="280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</a:t>
            </a:r>
            <a:r>
              <a:rPr lang="en-US" b="true" sz="2000" spc="280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</a:t>
            </a:r>
            <a:r>
              <a:rPr lang="en-US" b="true" sz="2000" spc="280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b="true" sz="2000" spc="280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 </a:t>
            </a:r>
            <a:r>
              <a:rPr lang="en-US" b="true" sz="2000" spc="280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SCENARIOS 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2704336" y="747488"/>
            <a:ext cx="4344928" cy="976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SPECIES SELECTION GENERALIZATIONS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29895" y="1971830"/>
            <a:ext cx="7093810" cy="815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7"/>
              </a:lnSpc>
              <a:spcBef>
                <a:spcPct val="0"/>
              </a:spcBef>
            </a:pPr>
            <a:r>
              <a:rPr lang="en-US" b="true" sz="2400" spc="336" u="sng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b="true" sz="2400" spc="336" u="sng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ALL VEGETATION IS POTENTIAL FUEL 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 spc="336" u="sng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 A WILDFIRE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31520" y="3281700"/>
            <a:ext cx="3553744" cy="3025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8"/>
              </a:lnSpc>
              <a:spcBef>
                <a:spcPct val="0"/>
              </a:spcBef>
            </a:pP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FIRE RESISTANT PLANTS</a:t>
            </a:r>
          </a:p>
          <a:p>
            <a:pPr algn="ctr">
              <a:lnSpc>
                <a:spcPts val="2238"/>
              </a:lnSpc>
              <a:spcBef>
                <a:spcPct val="0"/>
              </a:spcBef>
            </a:pPr>
          </a:p>
          <a:p>
            <a:pPr algn="l" marL="345439" indent="-172720" lvl="1">
              <a:lnSpc>
                <a:spcPts val="2238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NATIVE, HEALTHY </a:t>
            </a:r>
          </a:p>
          <a:p>
            <a:pPr algn="l" marL="345439" indent="-172720" lvl="1">
              <a:lnSpc>
                <a:spcPts val="2238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Higher moisture content </a:t>
            </a:r>
          </a:p>
          <a:p>
            <a:pPr algn="l" marL="345439" indent="-172720" lvl="1">
              <a:lnSpc>
                <a:spcPts val="2238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Drought tolerant </a:t>
            </a:r>
          </a:p>
          <a:p>
            <a:pPr algn="l" marL="345439" indent="-172720" lvl="1">
              <a:lnSpc>
                <a:spcPts val="2238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Open, loose branching</a:t>
            </a:r>
          </a:p>
          <a:p>
            <a:pPr algn="l" marL="345439" indent="-172720" lvl="1">
              <a:lnSpc>
                <a:spcPts val="2238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Low growing</a:t>
            </a: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algn="l" marL="345439" indent="-172720" lvl="1">
              <a:lnSpc>
                <a:spcPts val="2238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Easy to maintain and prune  </a:t>
            </a:r>
          </a:p>
          <a:p>
            <a:pPr algn="l" marL="345439" indent="-172720" lvl="1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Little accumulation of dead materials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468336" y="3281700"/>
            <a:ext cx="3553744" cy="2473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8"/>
              </a:lnSpc>
              <a:spcBef>
                <a:spcPct val="0"/>
              </a:spcBef>
            </a:pP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FIRE RESISTANT TREES</a:t>
            </a:r>
          </a:p>
          <a:p>
            <a:pPr algn="ctr">
              <a:lnSpc>
                <a:spcPts val="2238"/>
              </a:lnSpc>
              <a:spcBef>
                <a:spcPct val="0"/>
              </a:spcBef>
            </a:pPr>
          </a:p>
          <a:p>
            <a:pPr algn="l" marL="345439" indent="-172720" lvl="1">
              <a:lnSpc>
                <a:spcPts val="2238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NATIVE, HEALTHY</a:t>
            </a:r>
          </a:p>
          <a:p>
            <a:pPr algn="l" marL="345439" indent="-172720" lvl="1">
              <a:lnSpc>
                <a:spcPts val="2238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Higher moisture content </a:t>
            </a:r>
          </a:p>
          <a:p>
            <a:pPr algn="l" marL="345439" indent="-172720" lvl="1">
              <a:lnSpc>
                <a:spcPts val="2238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Drought tolerant </a:t>
            </a:r>
          </a:p>
          <a:p>
            <a:pPr algn="l" marL="345439" indent="-172720" lvl="1">
              <a:lnSpc>
                <a:spcPts val="2238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Low resin/oil </a:t>
            </a: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algn="l" marL="345439" indent="-172720" lvl="1">
              <a:lnSpc>
                <a:spcPts val="2238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Self-pruning</a:t>
            </a: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</a:t>
            </a:r>
          </a:p>
          <a:p>
            <a:pPr algn="l" marL="345439" indent="-172720" lvl="1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599" spc="22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Minimal leaf litter/fine fuels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400972" y="1618315"/>
            <a:ext cx="6951655" cy="5216487"/>
          </a:xfrm>
          <a:custGeom>
            <a:avLst/>
            <a:gdLst/>
            <a:ahLst/>
            <a:cxnLst/>
            <a:rect r="r" b="b" t="t" l="l"/>
            <a:pathLst>
              <a:path h="5216487" w="6951655">
                <a:moveTo>
                  <a:pt x="0" y="0"/>
                </a:moveTo>
                <a:lnTo>
                  <a:pt x="6951656" y="0"/>
                </a:lnTo>
                <a:lnTo>
                  <a:pt x="6951656" y="5216487"/>
                </a:lnTo>
                <a:lnTo>
                  <a:pt x="0" y="52164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602862" y="641623"/>
            <a:ext cx="6547875" cy="976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LANDSCAPE LEVEL TREATMENTS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72376" y="1618315"/>
            <a:ext cx="7808847" cy="5084440"/>
          </a:xfrm>
          <a:custGeom>
            <a:avLst/>
            <a:gdLst/>
            <a:ahLst/>
            <a:cxnLst/>
            <a:rect r="r" b="b" t="t" l="l"/>
            <a:pathLst>
              <a:path h="5084440" w="7808847">
                <a:moveTo>
                  <a:pt x="0" y="0"/>
                </a:moveTo>
                <a:lnTo>
                  <a:pt x="7808848" y="0"/>
                </a:lnTo>
                <a:lnTo>
                  <a:pt x="7808848" y="5084440"/>
                </a:lnTo>
                <a:lnTo>
                  <a:pt x="0" y="50844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602862" y="641623"/>
            <a:ext cx="6547875" cy="976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LANDSCAPE LEVEL TREATMENTS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35592" y="1333688"/>
            <a:ext cx="4307761" cy="3249343"/>
          </a:xfrm>
          <a:custGeom>
            <a:avLst/>
            <a:gdLst/>
            <a:ahLst/>
            <a:cxnLst/>
            <a:rect r="r" b="b" t="t" l="l"/>
            <a:pathLst>
              <a:path h="3249343" w="4307761">
                <a:moveTo>
                  <a:pt x="0" y="0"/>
                </a:moveTo>
                <a:lnTo>
                  <a:pt x="4307761" y="0"/>
                </a:lnTo>
                <a:lnTo>
                  <a:pt x="4307761" y="3249343"/>
                </a:lnTo>
                <a:lnTo>
                  <a:pt x="0" y="32493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099122" y="4277691"/>
            <a:ext cx="4922006" cy="2583834"/>
          </a:xfrm>
          <a:custGeom>
            <a:avLst/>
            <a:gdLst/>
            <a:ahLst/>
            <a:cxnLst/>
            <a:rect r="r" b="b" t="t" l="l"/>
            <a:pathLst>
              <a:path h="2583834" w="4922006">
                <a:moveTo>
                  <a:pt x="0" y="0"/>
                </a:moveTo>
                <a:lnTo>
                  <a:pt x="4922006" y="0"/>
                </a:lnTo>
                <a:lnTo>
                  <a:pt x="4922006" y="2583833"/>
                </a:lnTo>
                <a:lnTo>
                  <a:pt x="0" y="25838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649543" y="1561921"/>
            <a:ext cx="3986966" cy="3021110"/>
          </a:xfrm>
          <a:custGeom>
            <a:avLst/>
            <a:gdLst/>
            <a:ahLst/>
            <a:cxnLst/>
            <a:rect r="r" b="b" t="t" l="l"/>
            <a:pathLst>
              <a:path h="3021110" w="3986966">
                <a:moveTo>
                  <a:pt x="0" y="0"/>
                </a:moveTo>
                <a:lnTo>
                  <a:pt x="3986966" y="0"/>
                </a:lnTo>
                <a:lnTo>
                  <a:pt x="3986966" y="3021110"/>
                </a:lnTo>
                <a:lnTo>
                  <a:pt x="0" y="30211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59557" y="747488"/>
            <a:ext cx="7234486" cy="48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STRUCTURE LEVEL TREATMENTS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01" y="594512"/>
            <a:ext cx="9746999" cy="104261"/>
            <a:chOff x="0" y="0"/>
            <a:chExt cx="12995999" cy="139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996037" cy="139065"/>
            </a:xfrm>
            <a:custGeom>
              <a:avLst/>
              <a:gdLst/>
              <a:ahLst/>
              <a:cxnLst/>
              <a:rect r="r" b="b" t="t" l="l"/>
              <a:pathLst>
                <a:path h="139065" w="12996037">
                  <a:moveTo>
                    <a:pt x="12417171" y="0"/>
                  </a:moveTo>
                  <a:lnTo>
                    <a:pt x="0" y="0"/>
                  </a:lnTo>
                  <a:lnTo>
                    <a:pt x="0" y="139065"/>
                  </a:lnTo>
                  <a:lnTo>
                    <a:pt x="12996037" y="139065"/>
                  </a:lnTo>
                  <a:lnTo>
                    <a:pt x="12996037" y="0"/>
                  </a:lnTo>
                  <a:close/>
                </a:path>
              </a:pathLst>
            </a:custGeom>
            <a:solidFill>
              <a:srgbClr val="6F800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9753600" cy="522246"/>
            <a:chOff x="0" y="0"/>
            <a:chExt cx="13004800" cy="6963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696341"/>
            </a:xfrm>
            <a:custGeom>
              <a:avLst/>
              <a:gdLst/>
              <a:ahLst/>
              <a:cxnLst/>
              <a:rect r="r" b="b" t="t" l="l"/>
              <a:pathLst>
                <a:path h="696341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696341"/>
                  </a:lnTo>
                  <a:lnTo>
                    <a:pt x="0" y="696341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55796" y="133417"/>
            <a:ext cx="980713" cy="980713"/>
            <a:chOff x="0" y="0"/>
            <a:chExt cx="1307617" cy="13076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07592" cy="1307592"/>
            </a:xfrm>
            <a:custGeom>
              <a:avLst/>
              <a:gdLst/>
              <a:ahLst/>
              <a:cxnLst/>
              <a:rect r="r" b="b" t="t" l="l"/>
              <a:pathLst>
                <a:path h="1307592" w="1307592">
                  <a:moveTo>
                    <a:pt x="0" y="0"/>
                  </a:moveTo>
                  <a:lnTo>
                    <a:pt x="1307592" y="0"/>
                  </a:lnTo>
                  <a:lnTo>
                    <a:pt x="1307592" y="1307592"/>
                  </a:lnTo>
                  <a:lnTo>
                    <a:pt x="0" y="1307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510741" y="1212509"/>
            <a:ext cx="8732117" cy="5451023"/>
          </a:xfrm>
          <a:custGeom>
            <a:avLst/>
            <a:gdLst/>
            <a:ahLst/>
            <a:cxnLst/>
            <a:rect r="r" b="b" t="t" l="l"/>
            <a:pathLst>
              <a:path h="5451023" w="8732117">
                <a:moveTo>
                  <a:pt x="0" y="0"/>
                </a:moveTo>
                <a:lnTo>
                  <a:pt x="8732118" y="0"/>
                </a:lnTo>
                <a:lnTo>
                  <a:pt x="8732118" y="5451023"/>
                </a:lnTo>
                <a:lnTo>
                  <a:pt x="0" y="54510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20144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259557" y="674370"/>
            <a:ext cx="7234486" cy="481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8"/>
              </a:lnSpc>
              <a:spcBef>
                <a:spcPct val="0"/>
              </a:spcBef>
            </a:pPr>
            <a:r>
              <a:rPr lang="en-US" b="true" sz="2799" spc="391" strike="noStrike" u="none">
                <a:solidFill>
                  <a:srgbClr val="2E523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STRUCTURE LEVEL TREATMENTS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0208847" cy="2540365"/>
            <a:chOff x="0" y="0"/>
            <a:chExt cx="13611796" cy="338715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611861" cy="3387217"/>
            </a:xfrm>
            <a:custGeom>
              <a:avLst/>
              <a:gdLst/>
              <a:ahLst/>
              <a:cxnLst/>
              <a:rect r="r" b="b" t="t" l="l"/>
              <a:pathLst>
                <a:path h="3387217" w="13611861">
                  <a:moveTo>
                    <a:pt x="13611733" y="84709"/>
                  </a:moveTo>
                  <a:lnTo>
                    <a:pt x="13611733" y="3302508"/>
                  </a:lnTo>
                  <a:cubicBezTo>
                    <a:pt x="13611733" y="3349371"/>
                    <a:pt x="13573888" y="3387217"/>
                    <a:pt x="13527024" y="3387217"/>
                  </a:cubicBezTo>
                  <a:lnTo>
                    <a:pt x="84709" y="3387217"/>
                  </a:lnTo>
                  <a:cubicBezTo>
                    <a:pt x="37846" y="3387217"/>
                    <a:pt x="0" y="3349371"/>
                    <a:pt x="0" y="3302508"/>
                  </a:cubicBezTo>
                  <a:lnTo>
                    <a:pt x="0" y="84709"/>
                  </a:lnTo>
                  <a:cubicBezTo>
                    <a:pt x="0" y="37846"/>
                    <a:pt x="37846" y="0"/>
                    <a:pt x="84709" y="0"/>
                  </a:cubicBezTo>
                  <a:lnTo>
                    <a:pt x="13527151" y="0"/>
                  </a:lnTo>
                  <a:cubicBezTo>
                    <a:pt x="13574015" y="0"/>
                    <a:pt x="13611861" y="37846"/>
                    <a:pt x="13611861" y="84709"/>
                  </a:cubicBezTo>
                  <a:close/>
                </a:path>
              </a:pathLst>
            </a:custGeom>
            <a:blipFill>
              <a:blip r:embed="rId3"/>
              <a:stretch>
                <a:fillRect l="0" t="-83994" r="0" b="-83992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0208847" cy="2540365"/>
            <a:chOff x="0" y="0"/>
            <a:chExt cx="13611796" cy="338715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611861" cy="3387217"/>
            </a:xfrm>
            <a:custGeom>
              <a:avLst/>
              <a:gdLst/>
              <a:ahLst/>
              <a:cxnLst/>
              <a:rect r="r" b="b" t="t" l="l"/>
              <a:pathLst>
                <a:path h="3387217" w="13611861">
                  <a:moveTo>
                    <a:pt x="13611733" y="84709"/>
                  </a:moveTo>
                  <a:lnTo>
                    <a:pt x="13611733" y="3302508"/>
                  </a:lnTo>
                  <a:cubicBezTo>
                    <a:pt x="13611733" y="3349117"/>
                    <a:pt x="13573888" y="3387217"/>
                    <a:pt x="13527024" y="3387217"/>
                  </a:cubicBezTo>
                  <a:lnTo>
                    <a:pt x="84709" y="3387217"/>
                  </a:lnTo>
                  <a:cubicBezTo>
                    <a:pt x="38100" y="3387217"/>
                    <a:pt x="0" y="3349371"/>
                    <a:pt x="0" y="3302508"/>
                  </a:cubicBezTo>
                  <a:lnTo>
                    <a:pt x="0" y="84709"/>
                  </a:lnTo>
                  <a:cubicBezTo>
                    <a:pt x="0" y="38100"/>
                    <a:pt x="38100" y="0"/>
                    <a:pt x="84709" y="0"/>
                  </a:cubicBezTo>
                  <a:lnTo>
                    <a:pt x="13527151" y="0"/>
                  </a:lnTo>
                  <a:cubicBezTo>
                    <a:pt x="13573761" y="0"/>
                    <a:pt x="13611861" y="38100"/>
                    <a:pt x="13611861" y="84709"/>
                  </a:cubicBezTo>
                  <a:close/>
                </a:path>
              </a:pathLst>
            </a:custGeom>
            <a:blipFill>
              <a:blip r:embed="rId4"/>
              <a:stretch>
                <a:fillRect l="0" t="-129" r="0" b="-128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2530840"/>
            <a:ext cx="9753600" cy="427720"/>
            <a:chOff x="0" y="0"/>
            <a:chExt cx="13004800" cy="57029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004800" cy="570230"/>
            </a:xfrm>
            <a:custGeom>
              <a:avLst/>
              <a:gdLst/>
              <a:ahLst/>
              <a:cxnLst/>
              <a:rect r="r" b="b" t="t" l="l"/>
              <a:pathLst>
                <a:path h="570230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70230"/>
                  </a:lnTo>
                  <a:lnTo>
                    <a:pt x="0" y="570230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4254075" y="1643082"/>
            <a:ext cx="1245451" cy="1245451"/>
            <a:chOff x="0" y="0"/>
            <a:chExt cx="1660601" cy="166060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60652" cy="1660652"/>
            </a:xfrm>
            <a:custGeom>
              <a:avLst/>
              <a:gdLst/>
              <a:ahLst/>
              <a:cxnLst/>
              <a:rect r="r" b="b" t="t" l="l"/>
              <a:pathLst>
                <a:path h="1660652" w="1660652">
                  <a:moveTo>
                    <a:pt x="0" y="0"/>
                  </a:moveTo>
                  <a:lnTo>
                    <a:pt x="1660652" y="0"/>
                  </a:lnTo>
                  <a:lnTo>
                    <a:pt x="1660652" y="1660652"/>
                  </a:lnTo>
                  <a:lnTo>
                    <a:pt x="0" y="1660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3" b="3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722908" y="2524677"/>
            <a:ext cx="1773736" cy="363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b="true" sz="1800" spc="252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TFSWEB.TAMU.EDU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76910" y="4845178"/>
            <a:ext cx="2354018" cy="375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sz="2099" spc="29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Alex Bregenzer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76910" y="5271648"/>
            <a:ext cx="4173775" cy="640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8"/>
              </a:lnSpc>
            </a:pPr>
            <a:r>
              <a:rPr lang="en-US" sz="1799" spc="25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Program Specialist</a:t>
            </a:r>
          </a:p>
          <a:p>
            <a:pPr algn="l">
              <a:lnSpc>
                <a:spcPts val="2519"/>
              </a:lnSpc>
            </a:pPr>
            <a:r>
              <a:rPr lang="en-US" sz="1799" spc="25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Fire Adapted Communities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76910" y="5963071"/>
            <a:ext cx="4001638" cy="325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spc="25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alex.bregenzer@tfs.tamu.edu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0" y="6861524"/>
            <a:ext cx="9753600" cy="441093"/>
            <a:chOff x="0" y="0"/>
            <a:chExt cx="13004800" cy="58812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004800" cy="588137"/>
            </a:xfrm>
            <a:custGeom>
              <a:avLst/>
              <a:gdLst/>
              <a:ahLst/>
              <a:cxnLst/>
              <a:rect r="r" b="b" t="t" l="l"/>
              <a:pathLst>
                <a:path h="588137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588137"/>
                  </a:lnTo>
                  <a:lnTo>
                    <a:pt x="0" y="588137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5358374" y="383924"/>
            <a:ext cx="3982564" cy="561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44"/>
              </a:lnSpc>
            </a:pPr>
            <a:r>
              <a:rPr lang="en-US" sz="2817" spc="394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CONSERVE. PROTECT. LEAD.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149478" y="3367111"/>
            <a:ext cx="5454643" cy="514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8" spc="418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Questions &amp; Answers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7E1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9753600" cy="3657600"/>
            <a:chOff x="0" y="0"/>
            <a:chExt cx="13004800" cy="4876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004800" cy="4876800"/>
            </a:xfrm>
            <a:custGeom>
              <a:avLst/>
              <a:gdLst/>
              <a:ahLst/>
              <a:cxnLst/>
              <a:rect r="r" b="b" t="t" l="l"/>
              <a:pathLst>
                <a:path h="4876800" w="13004800">
                  <a:moveTo>
                    <a:pt x="0" y="0"/>
                  </a:moveTo>
                  <a:lnTo>
                    <a:pt x="13004800" y="0"/>
                  </a:lnTo>
                  <a:lnTo>
                    <a:pt x="13004800" y="4876800"/>
                  </a:lnTo>
                  <a:lnTo>
                    <a:pt x="0" y="4876800"/>
                  </a:lnTo>
                  <a:close/>
                </a:path>
              </a:pathLst>
            </a:custGeom>
            <a:solidFill>
              <a:srgbClr val="3E4B1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616546" y="1397346"/>
            <a:ext cx="4520508" cy="4520508"/>
            <a:chOff x="0" y="0"/>
            <a:chExt cx="6027344" cy="602734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027293" cy="6027293"/>
            </a:xfrm>
            <a:custGeom>
              <a:avLst/>
              <a:gdLst/>
              <a:ahLst/>
              <a:cxnLst/>
              <a:rect r="r" b="b" t="t" l="l"/>
              <a:pathLst>
                <a:path h="6027293" w="6027293">
                  <a:moveTo>
                    <a:pt x="0" y="0"/>
                  </a:moveTo>
                  <a:lnTo>
                    <a:pt x="6027293" y="0"/>
                  </a:lnTo>
                  <a:lnTo>
                    <a:pt x="6027293" y="6027293"/>
                  </a:lnTo>
                  <a:lnTo>
                    <a:pt x="0" y="6027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3442766" y="6810910"/>
            <a:ext cx="2868069" cy="325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35"/>
              </a:lnSpc>
            </a:pPr>
            <a:r>
              <a:rPr lang="en-US" sz="1811" spc="253">
                <a:solidFill>
                  <a:srgbClr val="3E4B1D"/>
                </a:solidFill>
                <a:latin typeface="Arimo"/>
                <a:ea typeface="Arimo"/>
                <a:cs typeface="Arimo"/>
                <a:sym typeface="Arimo"/>
              </a:rPr>
              <a:t>TFSWEB.TAMU.EDU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909421" y="412494"/>
            <a:ext cx="3934758" cy="561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44"/>
              </a:lnSpc>
            </a:pPr>
            <a:r>
              <a:rPr lang="en-US" sz="2817" spc="394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CONSERVE. PROTECT. LEAD.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DAHPYO7TlV4</dc:identifier>
  <dcterms:modified xsi:type="dcterms:W3CDTF">2011-08-01T06:04:30Z</dcterms:modified>
  <cp:revision>1</cp:revision>
  <dc:title>ISAT The Tree Informed Design Series - Wildfire Resilience</dc:title>
</cp:coreProperties>
</file>